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1"/>
  </p:sldMasterIdLst>
  <p:notesMasterIdLst>
    <p:notesMasterId r:id="rId41"/>
  </p:notesMasterIdLst>
  <p:sldIdLst>
    <p:sldId id="256" r:id="rId2"/>
    <p:sldId id="295" r:id="rId3"/>
    <p:sldId id="257" r:id="rId4"/>
    <p:sldId id="258" r:id="rId5"/>
    <p:sldId id="259" r:id="rId6"/>
    <p:sldId id="264" r:id="rId7"/>
    <p:sldId id="260" r:id="rId8"/>
    <p:sldId id="261" r:id="rId9"/>
    <p:sldId id="262" r:id="rId10"/>
    <p:sldId id="263" r:id="rId11"/>
    <p:sldId id="265" r:id="rId12"/>
    <p:sldId id="266" r:id="rId13"/>
    <p:sldId id="267" r:id="rId14"/>
    <p:sldId id="268" r:id="rId15"/>
    <p:sldId id="269" r:id="rId16"/>
    <p:sldId id="275" r:id="rId17"/>
    <p:sldId id="270" r:id="rId18"/>
    <p:sldId id="271" r:id="rId19"/>
    <p:sldId id="276" r:id="rId20"/>
    <p:sldId id="272" r:id="rId21"/>
    <p:sldId id="273" r:id="rId22"/>
    <p:sldId id="274" r:id="rId23"/>
    <p:sldId id="277" r:id="rId24"/>
    <p:sldId id="287" r:id="rId25"/>
    <p:sldId id="278" r:id="rId26"/>
    <p:sldId id="288" r:id="rId27"/>
    <p:sldId id="279" r:id="rId28"/>
    <p:sldId id="280" r:id="rId29"/>
    <p:sldId id="281" r:id="rId30"/>
    <p:sldId id="282" r:id="rId31"/>
    <p:sldId id="289" r:id="rId32"/>
    <p:sldId id="290" r:id="rId33"/>
    <p:sldId id="283" r:id="rId34"/>
    <p:sldId id="284" r:id="rId35"/>
    <p:sldId id="293" r:id="rId36"/>
    <p:sldId id="291" r:id="rId37"/>
    <p:sldId id="286" r:id="rId38"/>
    <p:sldId id="292" r:id="rId39"/>
    <p:sldId id="294" r:id="rId40"/>
  </p:sldIdLst>
  <p:sldSz cx="9144000" cy="6858000" type="screen4x3"/>
  <p:notesSz cx="6994525" cy="9280525"/>
  <p:embeddedFontLst>
    <p:embeddedFont>
      <p:font typeface="Myriad Web Pro" charset="0"/>
      <p:regular r:id="rId42"/>
      <p:bold r:id="rId43"/>
      <p:italic r:id="rId44"/>
    </p:embeddedFont>
    <p:embeddedFont>
      <p:font typeface="Calibri"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471" autoAdjust="0"/>
  </p:normalViewPr>
  <p:slideViewPr>
    <p:cSldViewPr>
      <p:cViewPr varScale="1">
        <p:scale>
          <a:sx n="90" d="100"/>
          <a:sy n="90" d="100"/>
        </p:scale>
        <p:origin x="-240" y="-108"/>
      </p:cViewPr>
      <p:guideLst>
        <p:guide orient="horz" pos="2160"/>
        <p:guide pos="2880"/>
      </p:guideLst>
    </p:cSldViewPr>
  </p:slideViewPr>
  <p:outlineViewPr>
    <p:cViewPr>
      <p:scale>
        <a:sx n="33" d="100"/>
        <a:sy n="33" d="100"/>
      </p:scale>
      <p:origin x="0" y="189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05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2400" y="0"/>
            <a:ext cx="3030538" cy="463550"/>
          </a:xfrm>
          <a:prstGeom prst="rect">
            <a:avLst/>
          </a:prstGeom>
        </p:spPr>
        <p:txBody>
          <a:bodyPr vert="horz" lIns="91440" tIns="45720" rIns="91440" bIns="45720" rtlCol="0"/>
          <a:lstStyle>
            <a:lvl1pPr algn="r">
              <a:defRPr sz="1200"/>
            </a:lvl1pPr>
          </a:lstStyle>
          <a:p>
            <a:fld id="{8CDD2540-610B-476B-875A-0F3F297A6A28}" type="datetimeFigureOut">
              <a:rPr lang="en-US" smtClean="0"/>
              <a:pPr/>
              <a:t>9/16/2011</a:t>
            </a:fld>
            <a:endParaRPr lang="en-US"/>
          </a:p>
        </p:txBody>
      </p:sp>
      <p:sp>
        <p:nvSpPr>
          <p:cNvPr id="4" name="Slide Image Placeholder 3"/>
          <p:cNvSpPr>
            <a:spLocks noGrp="1" noRot="1" noChangeAspect="1"/>
          </p:cNvSpPr>
          <p:nvPr>
            <p:ph type="sldImg" idx="2"/>
          </p:nvPr>
        </p:nvSpPr>
        <p:spPr>
          <a:xfrm>
            <a:off x="1176338" y="695325"/>
            <a:ext cx="4641850" cy="3481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08488"/>
            <a:ext cx="5594350" cy="41767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5388"/>
            <a:ext cx="303053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2400" y="8815388"/>
            <a:ext cx="3030538" cy="463550"/>
          </a:xfrm>
          <a:prstGeom prst="rect">
            <a:avLst/>
          </a:prstGeom>
        </p:spPr>
        <p:txBody>
          <a:bodyPr vert="horz" lIns="91440" tIns="45720" rIns="91440" bIns="45720" rtlCol="0" anchor="b"/>
          <a:lstStyle>
            <a:lvl1pPr algn="r">
              <a:defRPr sz="1200"/>
            </a:lvl1pPr>
          </a:lstStyle>
          <a:p>
            <a:fld id="{15C1E194-EF3C-4949-95C6-6FF08BDE02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7" r:id="rId3"/>
    <p:sldLayoutId id="2147483693" r:id="rId4"/>
    <p:sldLayoutId id="2147483694" r:id="rId5"/>
    <p:sldLayoutId id="2147483686" r:id="rId6"/>
    <p:sldLayoutId id="2147483688" r:id="rId7"/>
    <p:sldLayoutId id="2147483689" r:id="rId8"/>
    <p:sldLayoutId id="2147483690"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Questionnaire  - Detailed Discussion</a:t>
            </a:r>
            <a:endParaRPr lang="en-US" dirty="0"/>
          </a:p>
        </p:txBody>
      </p:sp>
      <p:sp>
        <p:nvSpPr>
          <p:cNvPr id="2" name="Subtitle 1"/>
          <p:cNvSpPr>
            <a:spLocks noGrp="1"/>
          </p:cNvSpPr>
          <p:nvPr>
            <p:ph type="subTitle" idx="1"/>
          </p:nvPr>
        </p:nvSpPr>
        <p:spPr/>
        <p:txBody>
          <a:bodyPr/>
          <a:lstStyle/>
          <a:p>
            <a:r>
              <a:rPr lang="en-US" dirty="0" smtClean="0"/>
              <a:t>Heather Clayton, Ph.D., M.P.H.</a:t>
            </a:r>
            <a:endParaRPr lang="en-US" dirty="0"/>
          </a:p>
        </p:txBody>
      </p:sp>
      <p:sp>
        <p:nvSpPr>
          <p:cNvPr id="3" name="Text Placeholder 2"/>
          <p:cNvSpPr>
            <a:spLocks noGrp="1"/>
          </p:cNvSpPr>
          <p:nvPr>
            <p:ph type="body" sz="quarter" idx="10"/>
          </p:nvPr>
        </p:nvSpPr>
        <p:spPr/>
        <p:txBody>
          <a:bodyPr/>
          <a:lstStyle/>
          <a:p>
            <a:r>
              <a:rPr lang="en-US" dirty="0" smtClean="0"/>
              <a:t>Epidemic Intelligence Service Officer</a:t>
            </a:r>
          </a:p>
          <a:p>
            <a:endParaRPr lang="en-US" dirty="0"/>
          </a:p>
          <a:p>
            <a:r>
              <a:rPr lang="en-US" dirty="0" smtClean="0"/>
              <a:t>Kipushi &amp; Kasenga Survey Training</a:t>
            </a:r>
          </a:p>
          <a:p>
            <a:r>
              <a:rPr lang="en-US" dirty="0" smtClean="0"/>
              <a:t>October 1st,  2011</a:t>
            </a:r>
          </a:p>
          <a:p>
            <a:endParaRPr lang="en-US" dirty="0"/>
          </a:p>
        </p:txBody>
      </p:sp>
      <p:sp>
        <p:nvSpPr>
          <p:cNvPr id="5" name="Text Placeholder 4"/>
          <p:cNvSpPr>
            <a:spLocks noGrp="1"/>
          </p:cNvSpPr>
          <p:nvPr>
            <p:ph type="body" sz="quarter" idx="11"/>
          </p:nvPr>
        </p:nvSpPr>
        <p:spPr/>
        <p:txBody>
          <a:bodyPr/>
          <a:lstStyle/>
          <a:p>
            <a:r>
              <a:rPr lang="en-US" dirty="0" smtClean="0"/>
              <a:t>National Center for Chronic Disease Prevention and Health Promotion </a:t>
            </a:r>
            <a:endParaRPr lang="en-US" dirty="0"/>
          </a:p>
        </p:txBody>
      </p:sp>
      <p:sp>
        <p:nvSpPr>
          <p:cNvPr id="6" name="Text Placeholder 5"/>
          <p:cNvSpPr>
            <a:spLocks noGrp="1"/>
          </p:cNvSpPr>
          <p:nvPr>
            <p:ph type="body" sz="quarter" idx="12"/>
          </p:nvPr>
        </p:nvSpPr>
        <p:spPr/>
        <p:txBody>
          <a:bodyPr/>
          <a:lstStyle/>
          <a:p>
            <a:r>
              <a:rPr lang="en-US" dirty="0" smtClean="0"/>
              <a:t>Division of Nutrition, Physical Activity and Obesity</a:t>
            </a:r>
            <a:endParaRPr lang="en-US" dirty="0"/>
          </a:p>
        </p:txBody>
      </p:sp>
      <p:pic>
        <p:nvPicPr>
          <p:cNvPr id="7" name="Picture 6" descr="Logos of the United States Department of Health and Human Services and Centers for Disease Control and Prevention&#10;"/>
          <p:cNvPicPr>
            <a:picLocks noChangeAspect="1"/>
          </p:cNvPicPr>
          <p:nvPr/>
        </p:nvPicPr>
        <p:blipFill>
          <a:blip r:embed="rId2" cstate="print"/>
          <a:stretch>
            <a:fillRect/>
          </a:stretch>
        </p:blipFill>
        <p:spPr>
          <a:xfrm>
            <a:off x="8763000" y="6477000"/>
            <a:ext cx="190500" cy="1905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0"/>
          <a:ext cx="9144000" cy="6858000"/>
        </p:xfrm>
        <a:graphic>
          <a:graphicData uri="http://schemas.openxmlformats.org/drawingml/2006/table">
            <a:tbl>
              <a:tblPr/>
              <a:tblGrid>
                <a:gridCol w="676526"/>
                <a:gridCol w="4975733"/>
                <a:gridCol w="3491741"/>
              </a:tblGrid>
              <a:tr h="6022167">
                <a:tc>
                  <a:txBody>
                    <a:bodyPr/>
                    <a:lstStyle/>
                    <a:p>
                      <a:pPr marL="0" marR="0" algn="l">
                        <a:spcBef>
                          <a:spcPts val="0"/>
                        </a:spcBef>
                        <a:spcAft>
                          <a:spcPts val="0"/>
                        </a:spcAft>
                      </a:pPr>
                      <a:r>
                        <a:rPr lang="fr-FR" sz="1600" dirty="0">
                          <a:solidFill>
                            <a:srgbClr val="000000"/>
                          </a:solidFill>
                          <a:latin typeface="Times New Roman"/>
                          <a:ea typeface="Times New Roman"/>
                          <a:cs typeface="Times New Roman"/>
                        </a:rPr>
                        <a:t>20.</a:t>
                      </a:r>
                      <a:endParaRPr lang="en-US" sz="1600" dirty="0">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dirty="0">
                          <a:solidFill>
                            <a:srgbClr val="000000"/>
                          </a:solidFill>
                          <a:latin typeface="Times New Roman"/>
                          <a:ea typeface="Times New Roman"/>
                          <a:cs typeface="Times New Roman"/>
                        </a:rPr>
                        <a:t>Quelle est la principale source de revenue de votre ménage? </a:t>
                      </a:r>
                      <a:r>
                        <a:rPr lang="fr-FR" sz="1600" i="1" dirty="0">
                          <a:solidFill>
                            <a:srgbClr val="000000"/>
                          </a:solidFill>
                          <a:latin typeface="Times New Roman"/>
                          <a:ea typeface="Times New Roman"/>
                          <a:cs typeface="Times New Roman"/>
                        </a:rPr>
                        <a:t>(encerclez votre choix)</a:t>
                      </a:r>
                      <a:endParaRPr lang="en-US" sz="1600" dirty="0">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600" dirty="0" smtClean="0">
                          <a:solidFill>
                            <a:srgbClr val="000000"/>
                          </a:solidFill>
                          <a:latin typeface="Times New Roman"/>
                          <a:ea typeface="Times New Roman"/>
                          <a:cs typeface="Times New Roman"/>
                        </a:rPr>
                        <a:t>Agriculture  ………………….….….....</a:t>
                      </a:r>
                      <a:r>
                        <a:rPr lang="fr-FR" sz="1600" dirty="0">
                          <a:solidFill>
                            <a:srgbClr val="000000"/>
                          </a:solidFill>
                          <a:latin typeface="Times New Roman"/>
                          <a:ea typeface="Times New Roman"/>
                          <a:cs typeface="Times New Roman"/>
                        </a:rPr>
                        <a:t>1</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Bétail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2  Mine (commerciale)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3</a:t>
                      </a:r>
                      <a:endParaRPr lang="en-US" sz="1600" dirty="0">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Mine  (artisanale)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4</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                                                 </a:t>
                      </a:r>
                      <a:r>
                        <a:rPr lang="fr-FR" sz="1600" dirty="0" smtClean="0">
                          <a:solidFill>
                            <a:srgbClr val="000000"/>
                          </a:solidFill>
                          <a:latin typeface="Times New Roman"/>
                          <a:ea typeface="Times New Roman"/>
                          <a:cs typeface="Times New Roman"/>
                        </a:rPr>
                        <a:t>         Travail </a:t>
                      </a:r>
                      <a:r>
                        <a:rPr lang="fr-FR" sz="1600" dirty="0">
                          <a:solidFill>
                            <a:srgbClr val="000000"/>
                          </a:solidFill>
                          <a:latin typeface="Times New Roman"/>
                          <a:ea typeface="Times New Roman"/>
                          <a:cs typeface="Times New Roman"/>
                        </a:rPr>
                        <a:t>salarié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5</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                                               </a:t>
                      </a:r>
                      <a:r>
                        <a:rPr lang="fr-FR" sz="1600" dirty="0" smtClean="0">
                          <a:solidFill>
                            <a:srgbClr val="000000"/>
                          </a:solidFill>
                          <a:latin typeface="Times New Roman"/>
                          <a:ea typeface="Times New Roman"/>
                          <a:cs typeface="Times New Roman"/>
                        </a:rPr>
                        <a:t>       Transfert </a:t>
                      </a:r>
                      <a:r>
                        <a:rPr lang="fr-FR" sz="1600" dirty="0">
                          <a:solidFill>
                            <a:srgbClr val="000000"/>
                          </a:solidFill>
                          <a:latin typeface="Times New Roman"/>
                          <a:ea typeface="Times New Roman"/>
                          <a:cs typeface="Times New Roman"/>
                        </a:rPr>
                        <a:t>(personne recevant de l’argent d’une autre personne vivant ailleurs</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6</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                                         </a:t>
                      </a:r>
                      <a:r>
                        <a:rPr lang="fr-FR" sz="1600" dirty="0" smtClean="0">
                          <a:solidFill>
                            <a:srgbClr val="000000"/>
                          </a:solidFill>
                          <a:latin typeface="Times New Roman"/>
                          <a:ea typeface="Times New Roman"/>
                          <a:cs typeface="Times New Roman"/>
                        </a:rPr>
                        <a:t>                   </a:t>
                      </a:r>
                      <a:r>
                        <a:rPr lang="fr-FR" sz="1600" dirty="0">
                          <a:solidFill>
                            <a:srgbClr val="000000"/>
                          </a:solidFill>
                          <a:latin typeface="Times New Roman"/>
                          <a:ea typeface="Times New Roman"/>
                          <a:cs typeface="Times New Roman"/>
                        </a:rPr>
                        <a:t>Petite </a:t>
                      </a:r>
                      <a:r>
                        <a:rPr lang="fr-FR" sz="1600" dirty="0" smtClean="0">
                          <a:solidFill>
                            <a:srgbClr val="000000"/>
                          </a:solidFill>
                          <a:latin typeface="Times New Roman"/>
                          <a:ea typeface="Times New Roman"/>
                          <a:cs typeface="Times New Roman"/>
                        </a:rPr>
                        <a:t>entreprise ou commerce….….....</a:t>
                      </a:r>
                      <a:r>
                        <a:rPr lang="fr-FR" sz="1600" dirty="0">
                          <a:solidFill>
                            <a:srgbClr val="000000"/>
                          </a:solidFill>
                          <a:latin typeface="Times New Roman"/>
                          <a:ea typeface="Times New Roman"/>
                          <a:cs typeface="Times New Roman"/>
                        </a:rPr>
                        <a:t>7         </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                                                    </a:t>
                      </a:r>
                      <a:r>
                        <a:rPr lang="fr-FR" sz="1600" dirty="0" smtClean="0">
                          <a:solidFill>
                            <a:srgbClr val="000000"/>
                          </a:solidFill>
                          <a:latin typeface="Times New Roman"/>
                          <a:ea typeface="Times New Roman"/>
                          <a:cs typeface="Times New Roman"/>
                        </a:rPr>
                        <a:t>   </a:t>
                      </a:r>
                      <a:r>
                        <a:rPr lang="fr-FR" sz="1600" dirty="0">
                          <a:solidFill>
                            <a:srgbClr val="000000"/>
                          </a:solidFill>
                          <a:latin typeface="Times New Roman"/>
                          <a:ea typeface="Times New Roman"/>
                          <a:cs typeface="Times New Roman"/>
                        </a:rPr>
                        <a:t>Travail journalier</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8</a:t>
                      </a:r>
                      <a:br>
                        <a:rPr lang="fr-FR" sz="1600" dirty="0">
                          <a:solidFill>
                            <a:srgbClr val="000000"/>
                          </a:solidFill>
                          <a:latin typeface="Times New Roman"/>
                          <a:ea typeface="Times New Roman"/>
                          <a:cs typeface="Times New Roman"/>
                        </a:rPr>
                      </a:b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Autre</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9 </a:t>
                      </a:r>
                      <a:endParaRPr lang="en-US" sz="1600" dirty="0">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Autre, à préciser:</a:t>
                      </a:r>
                      <a:endParaRPr lang="en-US" sz="1600" dirty="0">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 __________________________</a:t>
                      </a:r>
                      <a:endParaRPr lang="en-US" sz="1600" dirty="0">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r>
              <a:tr h="835833">
                <a:tc>
                  <a:txBody>
                    <a:bodyPr/>
                    <a:lstStyle/>
                    <a:p>
                      <a:pPr marL="0" marR="0" algn="l">
                        <a:spcBef>
                          <a:spcPts val="0"/>
                        </a:spcBef>
                        <a:spcAft>
                          <a:spcPts val="0"/>
                        </a:spcAft>
                      </a:pPr>
                      <a:r>
                        <a:rPr lang="fr-FR" sz="1600">
                          <a:solidFill>
                            <a:srgbClr val="000000"/>
                          </a:solidFill>
                          <a:latin typeface="Times New Roman"/>
                          <a:ea typeface="Times New Roman"/>
                          <a:cs typeface="Times New Roman"/>
                        </a:rPr>
                        <a:t> 21.</a:t>
                      </a:r>
                      <a:endParaRPr lang="en-US" sz="1600">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u="sng">
                          <a:solidFill>
                            <a:srgbClr val="000000"/>
                          </a:solidFill>
                          <a:latin typeface="Times New Roman"/>
                          <a:ea typeface="Times New Roman"/>
                          <a:cs typeface="Times New Roman"/>
                        </a:rPr>
                        <a:t>(Nom)</a:t>
                      </a:r>
                      <a:r>
                        <a:rPr lang="fr-FR" sz="1600">
                          <a:solidFill>
                            <a:srgbClr val="000000"/>
                          </a:solidFill>
                          <a:latin typeface="Times New Roman"/>
                          <a:ea typeface="Times New Roman"/>
                          <a:cs typeface="Times New Roman"/>
                        </a:rPr>
                        <a:t> est-il un garçon ou une fille?  </a:t>
                      </a:r>
                      <a:r>
                        <a:rPr lang="fr-FR" sz="1600" i="1">
                          <a:solidFill>
                            <a:srgbClr val="000000"/>
                          </a:solidFill>
                          <a:latin typeface="Times New Roman"/>
                          <a:ea typeface="Times New Roman"/>
                          <a:cs typeface="Times New Roman"/>
                        </a:rPr>
                        <a:t>(encerclez votre choix)</a:t>
                      </a:r>
                      <a:endParaRPr lang="en-US" sz="1600">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600" dirty="0" smtClean="0">
                          <a:solidFill>
                            <a:srgbClr val="000000"/>
                          </a:solidFill>
                          <a:latin typeface="Times New Roman"/>
                          <a:ea typeface="Times New Roman"/>
                          <a:cs typeface="Times New Roman"/>
                        </a:rPr>
                        <a:t>Garçon……………………..….………</a:t>
                      </a:r>
                      <a:r>
                        <a:rPr lang="fr-FR" sz="1600" dirty="0">
                          <a:solidFill>
                            <a:srgbClr val="000000"/>
                          </a:solidFill>
                          <a:latin typeface="Times New Roman"/>
                          <a:ea typeface="Times New Roman"/>
                          <a:cs typeface="Times New Roman"/>
                        </a:rPr>
                        <a:t>1</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Fille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2</a:t>
                      </a:r>
                      <a:endParaRPr lang="en-US" sz="1600" dirty="0">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bl>
          </a:graphicData>
        </a:graphic>
      </p:graphicFrame>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0"/>
          <a:ext cx="9144000" cy="6858000"/>
        </p:xfrm>
        <a:graphic>
          <a:graphicData uri="http://schemas.openxmlformats.org/drawingml/2006/table">
            <a:tbl>
              <a:tblPr/>
              <a:tblGrid>
                <a:gridCol w="676525"/>
                <a:gridCol w="4975733"/>
                <a:gridCol w="3491742"/>
              </a:tblGrid>
              <a:tr h="4174434">
                <a:tc>
                  <a:txBody>
                    <a:bodyPr/>
                    <a:lstStyle/>
                    <a:p>
                      <a:pPr marL="0" marR="0" algn="l">
                        <a:spcBef>
                          <a:spcPts val="0"/>
                        </a:spcBef>
                        <a:spcAft>
                          <a:spcPts val="0"/>
                        </a:spcAft>
                      </a:pPr>
                      <a:r>
                        <a:rPr lang="fr-FR" sz="1400" dirty="0">
                          <a:solidFill>
                            <a:srgbClr val="000000"/>
                          </a:solidFill>
                          <a:latin typeface="Times New Roman"/>
                          <a:ea typeface="Times New Roman"/>
                          <a:cs typeface="Times New Roman"/>
                        </a:rPr>
                        <a:t> 22.</a:t>
                      </a:r>
                      <a:endParaRPr lang="en-US" sz="1400" dirty="0">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dirty="0">
                          <a:solidFill>
                            <a:srgbClr val="000000"/>
                          </a:solidFill>
                          <a:latin typeface="Times New Roman"/>
                          <a:ea typeface="Times New Roman"/>
                          <a:cs typeface="Times New Roman"/>
                        </a:rPr>
                        <a:t>Quelle est la date de naissance de (Nom)?                   </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                                                                                                     </a:t>
                      </a:r>
                      <a:r>
                        <a:rPr lang="fr-FR" sz="1600" i="1" dirty="0">
                          <a:solidFill>
                            <a:srgbClr val="000000"/>
                          </a:solidFill>
                          <a:latin typeface="Times New Roman"/>
                          <a:ea typeface="Times New Roman"/>
                          <a:cs typeface="Times New Roman"/>
                        </a:rPr>
                        <a:t>Si le répondant ne connait pas la date de naissance, demandez: </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Disposez-vous d'une carte de santé/vaccination pour cet enfant sur laquelle la date de naissance est inscrite?          </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                                                                                                 </a:t>
                      </a:r>
                      <a:r>
                        <a:rPr lang="fr-FR" sz="1600" i="1" dirty="0">
                          <a:solidFill>
                            <a:srgbClr val="000000"/>
                          </a:solidFill>
                          <a:latin typeface="Times New Roman"/>
                          <a:ea typeface="Times New Roman"/>
                          <a:cs typeface="Times New Roman"/>
                        </a:rPr>
                        <a:t>Une fois la carte de santé</a:t>
                      </a:r>
                      <a:r>
                        <a:rPr lang="fr-FR" sz="1600" dirty="0">
                          <a:solidFill>
                            <a:srgbClr val="000000"/>
                          </a:solidFill>
                          <a:latin typeface="Times New Roman"/>
                          <a:ea typeface="Times New Roman"/>
                          <a:cs typeface="Times New Roman"/>
                        </a:rPr>
                        <a:t>/</a:t>
                      </a:r>
                      <a:r>
                        <a:rPr lang="fr-FR" sz="1600" i="1" dirty="0">
                          <a:solidFill>
                            <a:srgbClr val="000000"/>
                          </a:solidFill>
                          <a:latin typeface="Times New Roman"/>
                          <a:ea typeface="Times New Roman"/>
                          <a:cs typeface="Times New Roman"/>
                        </a:rPr>
                        <a:t>vaccination montrée, notez la date de naissance telle que sur la carte.</a:t>
                      </a:r>
                      <a:r>
                        <a:rPr lang="fr-FR" sz="1600" dirty="0">
                          <a:solidFill>
                            <a:srgbClr val="000000"/>
                          </a:solidFill>
                          <a:latin typeface="Times New Roman"/>
                          <a:ea typeface="Times New Roman"/>
                          <a:cs typeface="Times New Roman"/>
                        </a:rPr>
                        <a:t> </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                                                                            </a:t>
                      </a:r>
                      <a:r>
                        <a:rPr lang="fr-FR" sz="1600" dirty="0" smtClean="0">
                          <a:solidFill>
                            <a:srgbClr val="000000"/>
                          </a:solidFill>
                          <a:latin typeface="Times New Roman"/>
                          <a:ea typeface="Times New Roman"/>
                          <a:cs typeface="Times New Roman"/>
                        </a:rPr>
                        <a:t>         </a:t>
                      </a:r>
                      <a:r>
                        <a:rPr lang="fr-FR" sz="1600" i="1" kern="1200" dirty="0" smtClean="0">
                          <a:solidFill>
                            <a:srgbClr val="000000"/>
                          </a:solidFill>
                          <a:latin typeface="Times New Roman"/>
                          <a:ea typeface="Times New Roman"/>
                          <a:cs typeface="Times New Roman"/>
                        </a:rPr>
                        <a:t>Remarque: Si la date de naissance de (Nom) ne figure pas ou n’est comprise entre  les dates fournies par le superviseur de terrain, alors (Nom) n'est pas éligible pour  être inclus dans cette étude. Arrêtez l’enquête  et remerciez le répondant pour le temps qu'il vous a accordé. </a:t>
                      </a:r>
                      <a:endParaRPr lang="en-US" sz="1600" i="1" kern="1200" dirty="0">
                        <a:solidFill>
                          <a:srgbClr val="000000"/>
                        </a:solidFill>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endParaRPr lang="fr-FR" sz="16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Date de naissance de l’enfant:</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                                                          JOUR  ___ ___         </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                                                                     </a:t>
                      </a:r>
                      <a:r>
                        <a:rPr lang="fr-FR" sz="1600" i="1" dirty="0">
                          <a:solidFill>
                            <a:srgbClr val="000000"/>
                          </a:solidFill>
                          <a:latin typeface="Times New Roman"/>
                          <a:ea typeface="Times New Roman"/>
                          <a:cs typeface="Times New Roman"/>
                        </a:rPr>
                        <a:t>Si le jour n’est pas connu, mettre   ‘98’ci dessus. </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                                                            MOIS ___ ___     </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    </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i="1" dirty="0">
                          <a:solidFill>
                            <a:srgbClr val="000000"/>
                          </a:solidFill>
                          <a:latin typeface="Times New Roman"/>
                          <a:ea typeface="Times New Roman"/>
                          <a:cs typeface="Times New Roman"/>
                        </a:rPr>
                        <a:t>Si le mois n’est pas connu, mettre ‘98’ci dessus.</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                                                                ANNEE  ___ ___ ___ ___ </a:t>
                      </a:r>
                      <a:endParaRPr lang="en-US" sz="1600" dirty="0">
                        <a:solidFill>
                          <a:srgbClr val="000000"/>
                        </a:solidFill>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r>
              <a:tr h="1789044">
                <a:tc>
                  <a:txBody>
                    <a:bodyPr/>
                    <a:lstStyle/>
                    <a:p>
                      <a:pPr marL="0" marR="0" algn="l">
                        <a:spcBef>
                          <a:spcPts val="0"/>
                        </a:spcBef>
                        <a:spcAft>
                          <a:spcPts val="0"/>
                        </a:spcAft>
                      </a:pPr>
                      <a:r>
                        <a:rPr lang="fr-FR" sz="1400">
                          <a:solidFill>
                            <a:srgbClr val="000000"/>
                          </a:solidFill>
                          <a:latin typeface="Times New Roman"/>
                          <a:ea typeface="Times New Roman"/>
                          <a:cs typeface="Times New Roman"/>
                        </a:rPr>
                        <a:t>23.</a:t>
                      </a:r>
                      <a:endParaRPr lang="en-US" sz="1400">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a:solidFill>
                            <a:srgbClr val="000000"/>
                          </a:solidFill>
                          <a:latin typeface="Times New Roman"/>
                          <a:ea typeface="Times New Roman"/>
                          <a:cs typeface="Times New Roman"/>
                        </a:rPr>
                        <a:t>Est-ce que la date de naissance de (Nom) donnée à la Q22 est basée sur la documentation (cartes de santé/vaccination) ou un rappel du personnel soignant?   </a:t>
                      </a:r>
                      <a:endParaRPr lang="en-US" sz="1600">
                        <a:solidFill>
                          <a:srgbClr val="000000"/>
                        </a:solidFill>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dirty="0">
                          <a:solidFill>
                            <a:srgbClr val="000000"/>
                          </a:solidFill>
                          <a:latin typeface="Times New Roman"/>
                          <a:ea typeface="Times New Roman"/>
                          <a:cs typeface="Times New Roman"/>
                        </a:rPr>
                        <a:t>La date de naissance de la Q22 a été prise par l'enquêteur sur un document officiel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1               </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                                                        </a:t>
                      </a:r>
                      <a:r>
                        <a:rPr lang="fr-FR" sz="1600" dirty="0" smtClean="0">
                          <a:solidFill>
                            <a:srgbClr val="000000"/>
                          </a:solidFill>
                          <a:latin typeface="Times New Roman"/>
                          <a:ea typeface="Times New Roman"/>
                          <a:cs typeface="Times New Roman"/>
                        </a:rPr>
                        <a:t>      </a:t>
                      </a:r>
                      <a:r>
                        <a:rPr lang="fr-FR" sz="1600" dirty="0" smtClean="0">
                          <a:solidFill>
                            <a:srgbClr val="000000"/>
                          </a:solidFill>
                          <a:latin typeface="Arial"/>
                          <a:ea typeface="Times New Roman"/>
                          <a:cs typeface="Times New Roman"/>
                        </a:rPr>
                        <a:t> </a:t>
                      </a:r>
                      <a:r>
                        <a:rPr lang="fr-FR" sz="1600" dirty="0">
                          <a:solidFill>
                            <a:srgbClr val="000000"/>
                          </a:solidFill>
                          <a:latin typeface="Times New Roman"/>
                          <a:ea typeface="Times New Roman"/>
                          <a:cs typeface="Times New Roman"/>
                        </a:rPr>
                        <a:t>La date de naissance basée sur le rappel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2</a:t>
                      </a:r>
                      <a:endParaRPr lang="en-US" sz="1600" dirty="0">
                        <a:solidFill>
                          <a:srgbClr val="000000"/>
                        </a:solidFill>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894522">
                <a:tc>
                  <a:txBody>
                    <a:bodyPr/>
                    <a:lstStyle/>
                    <a:p>
                      <a:pPr marL="0" marR="0" algn="l">
                        <a:spcBef>
                          <a:spcPts val="0"/>
                        </a:spcBef>
                        <a:spcAft>
                          <a:spcPts val="0"/>
                        </a:spcAft>
                      </a:pPr>
                      <a:r>
                        <a:rPr lang="fr-FR" sz="1400">
                          <a:solidFill>
                            <a:srgbClr val="000000"/>
                          </a:solidFill>
                          <a:latin typeface="Times New Roman"/>
                          <a:ea typeface="Times New Roman"/>
                          <a:cs typeface="Times New Roman"/>
                        </a:rPr>
                        <a:t> 24.</a:t>
                      </a:r>
                      <a:endParaRPr lang="en-US" sz="1400">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a:solidFill>
                            <a:srgbClr val="000000"/>
                          </a:solidFill>
                          <a:latin typeface="Times New Roman"/>
                          <a:ea typeface="Times New Roman"/>
                          <a:cs typeface="Times New Roman"/>
                        </a:rPr>
                        <a:t>De combien de mois est âgé </a:t>
                      </a:r>
                      <a:r>
                        <a:rPr lang="fr-FR" sz="1600" u="sng">
                          <a:solidFill>
                            <a:srgbClr val="000000"/>
                          </a:solidFill>
                          <a:latin typeface="Times New Roman"/>
                          <a:ea typeface="Times New Roman"/>
                          <a:cs typeface="Times New Roman"/>
                        </a:rPr>
                        <a:t>(Nom)</a:t>
                      </a:r>
                      <a:r>
                        <a:rPr lang="fr-FR" sz="1600">
                          <a:solidFill>
                            <a:srgbClr val="000000"/>
                          </a:solidFill>
                          <a:latin typeface="Times New Roman"/>
                          <a:ea typeface="Times New Roman"/>
                          <a:cs typeface="Times New Roman"/>
                        </a:rPr>
                        <a:t>?   </a:t>
                      </a:r>
                      <a:endParaRPr lang="en-US" sz="1600">
                        <a:latin typeface="Times New Roman"/>
                        <a:ea typeface="Times New Roman"/>
                        <a:cs typeface="Times New Roman"/>
                      </a:endParaRPr>
                    </a:p>
                    <a:p>
                      <a:pPr marL="0" marR="0" algn="l">
                        <a:spcBef>
                          <a:spcPts val="0"/>
                        </a:spcBef>
                        <a:spcAft>
                          <a:spcPts val="0"/>
                        </a:spcAft>
                      </a:pPr>
                      <a:r>
                        <a:rPr lang="fr-FR" sz="1600">
                          <a:solidFill>
                            <a:srgbClr val="000000"/>
                          </a:solidFill>
                          <a:latin typeface="Times New Roman"/>
                          <a:ea typeface="Times New Roman"/>
                          <a:cs typeface="Times New Roman"/>
                        </a:rPr>
                        <a:t>                                                                                           </a:t>
                      </a:r>
                      <a:r>
                        <a:rPr lang="fr-FR" sz="1600" i="1">
                          <a:solidFill>
                            <a:srgbClr val="000000"/>
                          </a:solidFill>
                          <a:latin typeface="Times New Roman"/>
                          <a:ea typeface="Times New Roman"/>
                          <a:cs typeface="Times New Roman"/>
                        </a:rPr>
                        <a:t>Enregistrer l’âge en mois complets</a:t>
                      </a:r>
                      <a:endParaRPr lang="en-US" sz="1600">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Age en mois complets         </a:t>
                      </a:r>
                      <a:endParaRPr lang="en-US" sz="1600" dirty="0">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                                    ____ ____  </a:t>
                      </a:r>
                      <a:endParaRPr lang="en-US" sz="1600" dirty="0">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bl>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 y="-1"/>
          <a:ext cx="9144002" cy="6477000"/>
        </p:xfrm>
        <a:graphic>
          <a:graphicData uri="http://schemas.openxmlformats.org/drawingml/2006/table">
            <a:tbl>
              <a:tblPr/>
              <a:tblGrid>
                <a:gridCol w="741155"/>
                <a:gridCol w="4076353"/>
                <a:gridCol w="263521"/>
                <a:gridCol w="940855"/>
                <a:gridCol w="648510"/>
                <a:gridCol w="833800"/>
                <a:gridCol w="152350"/>
                <a:gridCol w="1487458"/>
              </a:tblGrid>
              <a:tr h="378772">
                <a:tc>
                  <a:txBody>
                    <a:bodyPr/>
                    <a:lstStyle/>
                    <a:p>
                      <a:pPr marL="0" marR="0">
                        <a:spcBef>
                          <a:spcPts val="0"/>
                        </a:spcBef>
                        <a:spcAft>
                          <a:spcPts val="0"/>
                        </a:spcAft>
                      </a:pPr>
                      <a:r>
                        <a:rPr lang="fr-FR" sz="1600" dirty="0">
                          <a:solidFill>
                            <a:srgbClr val="000000"/>
                          </a:solidFill>
                          <a:latin typeface="Times New Roman"/>
                          <a:ea typeface="Times New Roman"/>
                          <a:cs typeface="Times New Roman"/>
                        </a:rPr>
                        <a:t>No.</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600">
                          <a:solidFill>
                            <a:srgbClr val="000000"/>
                          </a:solidFill>
                          <a:latin typeface="Times New Roman"/>
                          <a:ea typeface="Times New Roman"/>
                          <a:cs typeface="Times New Roman"/>
                        </a:rPr>
                        <a:t>QUESTIONS</a:t>
                      </a:r>
                      <a:endParaRPr lang="en-US" sz="1600">
                        <a:solidFill>
                          <a:srgbClr val="000000"/>
                        </a:solidFill>
                        <a:latin typeface="Times New Roman"/>
                        <a:ea typeface="Times New Roman"/>
                        <a:cs typeface="Times New Roman"/>
                      </a:endParaRPr>
                    </a:p>
                  </a:txBody>
                  <a:tcPr marL="62428" marR="62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6">
                  <a:txBody>
                    <a:bodyPr/>
                    <a:lstStyle/>
                    <a:p>
                      <a:pPr marL="0" marR="0">
                        <a:spcBef>
                          <a:spcPts val="0"/>
                        </a:spcBef>
                        <a:spcAft>
                          <a:spcPts val="0"/>
                        </a:spcAft>
                      </a:pPr>
                      <a:r>
                        <a:rPr lang="fr-FR" sz="1600">
                          <a:solidFill>
                            <a:srgbClr val="000000"/>
                          </a:solidFill>
                          <a:latin typeface="Times New Roman"/>
                          <a:ea typeface="Times New Roman"/>
                          <a:cs typeface="Times New Roman"/>
                        </a:rPr>
                        <a:t>  CATEGORIES DE CODAGE</a:t>
                      </a:r>
                      <a:endParaRPr lang="en-US" sz="1600">
                        <a:solidFill>
                          <a:srgbClr val="000000"/>
                        </a:solidFill>
                        <a:latin typeface="Times New Roman"/>
                        <a:ea typeface="Times New Roman"/>
                        <a:cs typeface="Times New Roman"/>
                      </a:endParaRPr>
                    </a:p>
                  </a:txBody>
                  <a:tcPr marL="62428" marR="62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8772">
                <a:tc>
                  <a:txBody>
                    <a:bodyPr/>
                    <a:lstStyle/>
                    <a:p>
                      <a:pPr marL="0" marR="0">
                        <a:spcBef>
                          <a:spcPts val="0"/>
                        </a:spcBef>
                        <a:spcAft>
                          <a:spcPts val="0"/>
                        </a:spcAft>
                      </a:pPr>
                      <a:r>
                        <a:rPr lang="fr-FR" sz="1600" dirty="0">
                          <a:solidFill>
                            <a:srgbClr val="000000"/>
                          </a:solidFill>
                          <a:latin typeface="Times New Roman"/>
                          <a:ea typeface="Times New Roman"/>
                          <a:cs typeface="Times New Roman"/>
                        </a:rPr>
                        <a:t>25.</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2"/>
                    </a:solidFill>
                  </a:tcPr>
                </a:tc>
                <a:tc gridSpan="6">
                  <a:txBody>
                    <a:bodyPr/>
                    <a:lstStyle/>
                    <a:p>
                      <a:pPr marL="0" marR="0">
                        <a:spcBef>
                          <a:spcPts val="0"/>
                        </a:spcBef>
                        <a:spcAft>
                          <a:spcPts val="0"/>
                        </a:spcAft>
                      </a:pPr>
                      <a:r>
                        <a:rPr lang="fr-FR" sz="1600" dirty="0">
                          <a:solidFill>
                            <a:srgbClr val="000000"/>
                          </a:solidFill>
                          <a:latin typeface="Times New Roman"/>
                          <a:ea typeface="Times New Roman"/>
                          <a:cs typeface="Times New Roman"/>
                        </a:rPr>
                        <a:t>Dans votre ménage disposez vous de:                          OUI                       NON</a:t>
                      </a:r>
                      <a:endParaRPr lang="en-US" sz="1600" dirty="0">
                        <a:solidFill>
                          <a:srgbClr val="000000"/>
                        </a:solidFill>
                        <a:latin typeface="Times New Roman"/>
                        <a:ea typeface="Times New Roman"/>
                        <a:cs typeface="Times New Roman"/>
                      </a:endParaRPr>
                    </a:p>
                  </a:txBody>
                  <a:tcPr marL="62428" marR="6242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600">
                        <a:solidFill>
                          <a:srgbClr val="000000"/>
                        </a:solidFill>
                        <a:latin typeface="Calibri"/>
                        <a:ea typeface="Times New Roman"/>
                        <a:cs typeface="Times New Roman"/>
                      </a:endParaRPr>
                    </a:p>
                  </a:txBody>
                  <a:tcPr marL="62428" marR="6242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2"/>
                    </a:solidFill>
                  </a:tcPr>
                </a:tc>
              </a:tr>
              <a:tr h="378772">
                <a:tc>
                  <a:txBody>
                    <a:bodyPr/>
                    <a:lstStyle/>
                    <a:p>
                      <a:pPr marL="0" marR="0">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spcBef>
                          <a:spcPts val="0"/>
                        </a:spcBef>
                        <a:spcAft>
                          <a:spcPts val="0"/>
                        </a:spcAft>
                      </a:pPr>
                      <a:r>
                        <a:rPr lang="fr-FR" sz="1600" dirty="0">
                          <a:solidFill>
                            <a:srgbClr val="000000"/>
                          </a:solidFill>
                          <a:latin typeface="Times New Roman"/>
                          <a:ea typeface="Times New Roman"/>
                          <a:cs typeface="Times New Roman"/>
                        </a:rPr>
                        <a:t>Electricité</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600" dirty="0">
                        <a:solidFill>
                          <a:srgbClr val="000000"/>
                        </a:solidFill>
                        <a:latin typeface="Calibri"/>
                        <a:ea typeface="Times New Roman"/>
                        <a:cs typeface="Times New Roman"/>
                      </a:endParaRPr>
                    </a:p>
                  </a:txBody>
                  <a:tcPr marL="62428" marR="62428"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dirty="0">
                          <a:solidFill>
                            <a:srgbClr val="000000"/>
                          </a:solidFill>
                          <a:latin typeface="Times New Roman"/>
                          <a:ea typeface="Times New Roman"/>
                          <a:cs typeface="Times New Roman"/>
                        </a:rPr>
                        <a:t>1</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2</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marL="0" marR="0">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r>
              <a:tr h="378772">
                <a:tc>
                  <a:txBody>
                    <a:bodyPr/>
                    <a:lstStyle/>
                    <a:p>
                      <a:pPr marL="0" marR="0">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spcBef>
                          <a:spcPts val="0"/>
                        </a:spcBef>
                        <a:spcAft>
                          <a:spcPts val="0"/>
                        </a:spcAft>
                      </a:pPr>
                      <a:r>
                        <a:rPr lang="fr-FR" sz="1600">
                          <a:solidFill>
                            <a:srgbClr val="000000"/>
                          </a:solidFill>
                          <a:latin typeface="Times New Roman"/>
                          <a:ea typeface="Times New Roman"/>
                          <a:cs typeface="Times New Roman"/>
                        </a:rPr>
                        <a:t>Radio</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600">
                        <a:solidFill>
                          <a:srgbClr val="000000"/>
                        </a:solidFill>
                        <a:latin typeface="Calibri"/>
                        <a:ea typeface="Times New Roman"/>
                        <a:cs typeface="Times New Roman"/>
                      </a:endParaRPr>
                    </a:p>
                  </a:txBody>
                  <a:tcPr marL="62428" marR="62428"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dirty="0">
                          <a:solidFill>
                            <a:srgbClr val="000000"/>
                          </a:solidFill>
                          <a:latin typeface="Times New Roman"/>
                          <a:ea typeface="Times New Roman"/>
                          <a:cs typeface="Times New Roman"/>
                        </a:rPr>
                        <a:t>1</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600" dirty="0">
                          <a:solidFill>
                            <a:srgbClr val="000000"/>
                          </a:solidFill>
                          <a:latin typeface="Times New Roman"/>
                          <a:ea typeface="Times New Roman"/>
                          <a:cs typeface="Times New Roman"/>
                        </a:rPr>
                        <a:t> </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2</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marL="0" marR="0">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r>
              <a:tr h="378772">
                <a:tc>
                  <a:txBody>
                    <a:bodyPr/>
                    <a:lstStyle/>
                    <a:p>
                      <a:pPr marL="0" marR="0">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spcBef>
                          <a:spcPts val="0"/>
                        </a:spcBef>
                        <a:spcAft>
                          <a:spcPts val="0"/>
                        </a:spcAft>
                      </a:pPr>
                      <a:r>
                        <a:rPr lang="fr-FR" sz="1600">
                          <a:solidFill>
                            <a:srgbClr val="000000"/>
                          </a:solidFill>
                          <a:latin typeface="Times New Roman"/>
                          <a:ea typeface="Times New Roman"/>
                          <a:cs typeface="Times New Roman"/>
                        </a:rPr>
                        <a:t>Télévision</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600">
                        <a:solidFill>
                          <a:srgbClr val="000000"/>
                        </a:solidFill>
                        <a:latin typeface="Calibri"/>
                        <a:ea typeface="Times New Roman"/>
                        <a:cs typeface="Times New Roman"/>
                      </a:endParaRPr>
                    </a:p>
                  </a:txBody>
                  <a:tcPr marL="62428" marR="62428"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1</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dirty="0">
                          <a:solidFill>
                            <a:srgbClr val="000000"/>
                          </a:solidFill>
                          <a:latin typeface="Times New Roman"/>
                          <a:ea typeface="Times New Roman"/>
                          <a:cs typeface="Times New Roman"/>
                        </a:rPr>
                        <a:t>2</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marL="0" marR="0">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r>
              <a:tr h="378772">
                <a:tc>
                  <a:txBody>
                    <a:bodyPr/>
                    <a:lstStyle/>
                    <a:p>
                      <a:pPr marL="0" marR="0">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spcBef>
                          <a:spcPts val="0"/>
                        </a:spcBef>
                        <a:spcAft>
                          <a:spcPts val="0"/>
                        </a:spcAft>
                      </a:pPr>
                      <a:r>
                        <a:rPr lang="fr-FR" sz="1600">
                          <a:solidFill>
                            <a:srgbClr val="000000"/>
                          </a:solidFill>
                          <a:latin typeface="Times New Roman"/>
                          <a:ea typeface="Times New Roman"/>
                          <a:cs typeface="Times New Roman"/>
                        </a:rPr>
                        <a:t>Téléphone portable</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600">
                        <a:solidFill>
                          <a:srgbClr val="000000"/>
                        </a:solidFill>
                        <a:latin typeface="Calibri"/>
                        <a:ea typeface="Times New Roman"/>
                        <a:cs typeface="Times New Roman"/>
                      </a:endParaRPr>
                    </a:p>
                  </a:txBody>
                  <a:tcPr marL="62428" marR="62428"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1</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dirty="0">
                          <a:solidFill>
                            <a:srgbClr val="000000"/>
                          </a:solidFill>
                          <a:latin typeface="Times New Roman"/>
                          <a:ea typeface="Times New Roman"/>
                          <a:cs typeface="Times New Roman"/>
                        </a:rPr>
                        <a:t>2</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marL="0" marR="0">
                        <a:spcBef>
                          <a:spcPts val="0"/>
                        </a:spcBef>
                        <a:spcAft>
                          <a:spcPts val="0"/>
                        </a:spcAft>
                      </a:pPr>
                      <a:r>
                        <a:rPr lang="fr-FR" sz="1600" dirty="0">
                          <a:solidFill>
                            <a:srgbClr val="000000"/>
                          </a:solidFill>
                          <a:latin typeface="Times New Roman"/>
                          <a:ea typeface="Times New Roman"/>
                          <a:cs typeface="Times New Roman"/>
                        </a:rPr>
                        <a:t> </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r>
              <a:tr h="378772">
                <a:tc>
                  <a:txBody>
                    <a:bodyPr/>
                    <a:lstStyle/>
                    <a:p>
                      <a:pPr marL="0" marR="0">
                        <a:spcBef>
                          <a:spcPts val="0"/>
                        </a:spcBef>
                        <a:spcAft>
                          <a:spcPts val="0"/>
                        </a:spcAft>
                      </a:pPr>
                      <a:r>
                        <a:rPr lang="fr-FR" sz="1600" dirty="0">
                          <a:solidFill>
                            <a:srgbClr val="000000"/>
                          </a:solidFill>
                          <a:latin typeface="Times New Roman"/>
                          <a:ea typeface="Times New Roman"/>
                          <a:cs typeface="Times New Roman"/>
                        </a:rPr>
                        <a:t> </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spcBef>
                          <a:spcPts val="0"/>
                        </a:spcBef>
                        <a:spcAft>
                          <a:spcPts val="0"/>
                        </a:spcAft>
                      </a:pPr>
                      <a:r>
                        <a:rPr lang="fr-FR" sz="1600" dirty="0" smtClean="0">
                          <a:solidFill>
                            <a:srgbClr val="000000"/>
                          </a:solidFill>
                          <a:latin typeface="Times New Roman"/>
                          <a:ea typeface="Times New Roman"/>
                          <a:cs typeface="Times New Roman"/>
                        </a:rPr>
                        <a:t>Réfrigérateur/</a:t>
                      </a:r>
                      <a:r>
                        <a:rPr lang="fr-FR" sz="1600" dirty="0" err="1" smtClean="0">
                          <a:solidFill>
                            <a:srgbClr val="000000"/>
                          </a:solidFill>
                          <a:latin typeface="Times New Roman"/>
                          <a:ea typeface="Times New Roman"/>
                          <a:cs typeface="Times New Roman"/>
                        </a:rPr>
                        <a:t>congelateur</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600" dirty="0">
                        <a:solidFill>
                          <a:srgbClr val="000000"/>
                        </a:solidFill>
                        <a:latin typeface="Calibri"/>
                        <a:ea typeface="Times New Roman"/>
                        <a:cs typeface="Times New Roman"/>
                      </a:endParaRPr>
                    </a:p>
                  </a:txBody>
                  <a:tcPr marL="62428" marR="62428"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dirty="0">
                          <a:solidFill>
                            <a:srgbClr val="000000"/>
                          </a:solidFill>
                          <a:latin typeface="Times New Roman"/>
                          <a:ea typeface="Times New Roman"/>
                          <a:cs typeface="Times New Roman"/>
                        </a:rPr>
                        <a:t>1</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600" dirty="0">
                          <a:solidFill>
                            <a:srgbClr val="000000"/>
                          </a:solidFill>
                          <a:latin typeface="Times New Roman"/>
                          <a:ea typeface="Times New Roman"/>
                          <a:cs typeface="Times New Roman"/>
                        </a:rPr>
                        <a:t> </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2</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marL="0" marR="0">
                        <a:spcBef>
                          <a:spcPts val="0"/>
                        </a:spcBef>
                        <a:spcAft>
                          <a:spcPts val="0"/>
                        </a:spcAft>
                      </a:pPr>
                      <a:r>
                        <a:rPr lang="fr-FR" sz="1600" dirty="0">
                          <a:solidFill>
                            <a:srgbClr val="000000"/>
                          </a:solidFill>
                          <a:latin typeface="Times New Roman"/>
                          <a:ea typeface="Times New Roman"/>
                          <a:cs typeface="Times New Roman"/>
                        </a:rPr>
                        <a:t> </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r>
              <a:tr h="378772">
                <a:tc>
                  <a:txBody>
                    <a:bodyPr/>
                    <a:lstStyle/>
                    <a:p>
                      <a:pPr marL="0" marR="0">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spcBef>
                          <a:spcPts val="0"/>
                        </a:spcBef>
                        <a:spcAft>
                          <a:spcPts val="0"/>
                        </a:spcAft>
                      </a:pPr>
                      <a:r>
                        <a:rPr lang="fr-FR" sz="1600">
                          <a:solidFill>
                            <a:srgbClr val="000000"/>
                          </a:solidFill>
                          <a:latin typeface="Times New Roman"/>
                          <a:ea typeface="Times New Roman"/>
                          <a:cs typeface="Times New Roman"/>
                        </a:rPr>
                        <a:t>Cuisinière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600">
                        <a:solidFill>
                          <a:srgbClr val="000000"/>
                        </a:solidFill>
                        <a:latin typeface="Calibri"/>
                        <a:ea typeface="Times New Roman"/>
                        <a:cs typeface="Times New Roman"/>
                      </a:endParaRPr>
                    </a:p>
                  </a:txBody>
                  <a:tcPr marL="62428" marR="62428"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1</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2</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marL="0" marR="0">
                        <a:spcBef>
                          <a:spcPts val="0"/>
                        </a:spcBef>
                        <a:spcAft>
                          <a:spcPts val="0"/>
                        </a:spcAft>
                      </a:pPr>
                      <a:r>
                        <a:rPr lang="fr-FR" sz="1600" dirty="0">
                          <a:solidFill>
                            <a:srgbClr val="000000"/>
                          </a:solidFill>
                          <a:latin typeface="Times New Roman"/>
                          <a:ea typeface="Times New Roman"/>
                          <a:cs typeface="Times New Roman"/>
                        </a:rPr>
                        <a:t> </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r>
              <a:tr h="378772">
                <a:tc>
                  <a:txBody>
                    <a:bodyPr/>
                    <a:lstStyle/>
                    <a:p>
                      <a:pPr marL="0" marR="0">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spcBef>
                          <a:spcPts val="0"/>
                        </a:spcBef>
                        <a:spcAft>
                          <a:spcPts val="0"/>
                        </a:spcAft>
                      </a:pPr>
                      <a:r>
                        <a:rPr lang="fr-FR" sz="1600">
                          <a:solidFill>
                            <a:srgbClr val="000000"/>
                          </a:solidFill>
                          <a:latin typeface="Times New Roman"/>
                          <a:ea typeface="Times New Roman"/>
                          <a:cs typeface="Times New Roman"/>
                        </a:rPr>
                        <a:t>Chaise</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600">
                        <a:solidFill>
                          <a:srgbClr val="000000"/>
                        </a:solidFill>
                        <a:latin typeface="Calibri"/>
                        <a:ea typeface="Times New Roman"/>
                        <a:cs typeface="Times New Roman"/>
                      </a:endParaRPr>
                    </a:p>
                  </a:txBody>
                  <a:tcPr marL="62428" marR="62428"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1</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2</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marL="0" marR="0">
                        <a:spcBef>
                          <a:spcPts val="0"/>
                        </a:spcBef>
                        <a:spcAft>
                          <a:spcPts val="0"/>
                        </a:spcAft>
                      </a:pPr>
                      <a:r>
                        <a:rPr lang="fr-FR" sz="1600" dirty="0">
                          <a:solidFill>
                            <a:srgbClr val="000000"/>
                          </a:solidFill>
                          <a:latin typeface="Times New Roman"/>
                          <a:ea typeface="Times New Roman"/>
                          <a:cs typeface="Times New Roman"/>
                        </a:rPr>
                        <a:t> </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r>
              <a:tr h="378772">
                <a:tc>
                  <a:txBody>
                    <a:bodyPr/>
                    <a:lstStyle/>
                    <a:p>
                      <a:pPr marL="0" marR="0">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spcBef>
                          <a:spcPts val="0"/>
                        </a:spcBef>
                        <a:spcAft>
                          <a:spcPts val="0"/>
                        </a:spcAft>
                      </a:pPr>
                      <a:r>
                        <a:rPr lang="fr-FR" sz="1600">
                          <a:solidFill>
                            <a:srgbClr val="000000"/>
                          </a:solidFill>
                          <a:latin typeface="Times New Roman"/>
                          <a:ea typeface="Times New Roman"/>
                          <a:cs typeface="Times New Roman"/>
                        </a:rPr>
                        <a:t>Lit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600">
                        <a:solidFill>
                          <a:srgbClr val="000000"/>
                        </a:solidFill>
                        <a:latin typeface="Calibri"/>
                        <a:ea typeface="Times New Roman"/>
                        <a:cs typeface="Times New Roman"/>
                      </a:endParaRPr>
                    </a:p>
                  </a:txBody>
                  <a:tcPr marL="62428" marR="62428"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1</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2</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marL="0" marR="0">
                        <a:spcBef>
                          <a:spcPts val="0"/>
                        </a:spcBef>
                        <a:spcAft>
                          <a:spcPts val="0"/>
                        </a:spcAft>
                      </a:pPr>
                      <a:r>
                        <a:rPr lang="fr-FR" sz="1600" dirty="0">
                          <a:solidFill>
                            <a:srgbClr val="000000"/>
                          </a:solidFill>
                          <a:latin typeface="Times New Roman"/>
                          <a:ea typeface="Times New Roman"/>
                          <a:cs typeface="Times New Roman"/>
                        </a:rPr>
                        <a:t> </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r>
              <a:tr h="378772">
                <a:tc>
                  <a:txBody>
                    <a:bodyPr/>
                    <a:lstStyle/>
                    <a:p>
                      <a:pPr marL="0" marR="0">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spcBef>
                          <a:spcPts val="0"/>
                        </a:spcBef>
                        <a:spcAft>
                          <a:spcPts val="0"/>
                        </a:spcAft>
                      </a:pPr>
                      <a:r>
                        <a:rPr lang="fr-FR" sz="1600">
                          <a:solidFill>
                            <a:srgbClr val="000000"/>
                          </a:solidFill>
                          <a:latin typeface="Times New Roman"/>
                          <a:ea typeface="Times New Roman"/>
                          <a:cs typeface="Times New Roman"/>
                        </a:rPr>
                        <a:t>Lampe à huile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600">
                        <a:solidFill>
                          <a:srgbClr val="000000"/>
                        </a:solidFill>
                        <a:latin typeface="Calibri"/>
                        <a:ea typeface="Times New Roman"/>
                        <a:cs typeface="Times New Roman"/>
                      </a:endParaRPr>
                    </a:p>
                  </a:txBody>
                  <a:tcPr marL="62428" marR="62428"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1</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2</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marL="0" marR="0">
                        <a:spcBef>
                          <a:spcPts val="0"/>
                        </a:spcBef>
                        <a:spcAft>
                          <a:spcPts val="0"/>
                        </a:spcAft>
                      </a:pPr>
                      <a:r>
                        <a:rPr lang="fr-FR" sz="1600" dirty="0">
                          <a:solidFill>
                            <a:srgbClr val="000000"/>
                          </a:solidFill>
                          <a:latin typeface="Times New Roman"/>
                          <a:ea typeface="Times New Roman"/>
                          <a:cs typeface="Times New Roman"/>
                        </a:rPr>
                        <a:t> </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r>
              <a:tr h="378772">
                <a:tc>
                  <a:txBody>
                    <a:bodyPr/>
                    <a:lstStyle/>
                    <a:p>
                      <a:pPr marL="0" marR="0">
                        <a:spcBef>
                          <a:spcPts val="0"/>
                        </a:spcBef>
                        <a:spcAft>
                          <a:spcPts val="0"/>
                        </a:spcAft>
                      </a:pPr>
                      <a:r>
                        <a:rPr lang="fr-FR" sz="1600" dirty="0">
                          <a:solidFill>
                            <a:srgbClr val="000000"/>
                          </a:solidFill>
                          <a:latin typeface="Times New Roman"/>
                          <a:ea typeface="Times New Roman"/>
                          <a:cs typeface="Times New Roman"/>
                        </a:rPr>
                        <a:t> </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spcBef>
                          <a:spcPts val="0"/>
                        </a:spcBef>
                        <a:spcAft>
                          <a:spcPts val="0"/>
                        </a:spcAft>
                      </a:pPr>
                      <a:r>
                        <a:rPr lang="fr-FR" sz="1600">
                          <a:solidFill>
                            <a:srgbClr val="000000"/>
                          </a:solidFill>
                          <a:latin typeface="Times New Roman"/>
                          <a:ea typeface="Times New Roman"/>
                          <a:cs typeface="Times New Roman"/>
                        </a:rPr>
                        <a:t>Houe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600">
                        <a:solidFill>
                          <a:srgbClr val="000000"/>
                        </a:solidFill>
                        <a:latin typeface="Calibri"/>
                        <a:ea typeface="Times New Roman"/>
                        <a:cs typeface="Times New Roman"/>
                      </a:endParaRPr>
                    </a:p>
                  </a:txBody>
                  <a:tcPr marL="62428" marR="62428"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1</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2</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marL="0" marR="0">
                        <a:spcBef>
                          <a:spcPts val="0"/>
                        </a:spcBef>
                        <a:spcAft>
                          <a:spcPts val="0"/>
                        </a:spcAft>
                      </a:pPr>
                      <a:r>
                        <a:rPr lang="fr-FR" sz="1600" dirty="0">
                          <a:solidFill>
                            <a:srgbClr val="000000"/>
                          </a:solidFill>
                          <a:latin typeface="Times New Roman"/>
                          <a:ea typeface="Times New Roman"/>
                          <a:cs typeface="Times New Roman"/>
                        </a:rPr>
                        <a:t> </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r>
              <a:tr h="378772">
                <a:tc>
                  <a:txBody>
                    <a:bodyPr/>
                    <a:lstStyle/>
                    <a:p>
                      <a:pPr marL="0" marR="0">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spcBef>
                          <a:spcPts val="0"/>
                        </a:spcBef>
                        <a:spcAft>
                          <a:spcPts val="0"/>
                        </a:spcAft>
                      </a:pPr>
                      <a:r>
                        <a:rPr lang="fr-FR" sz="1600">
                          <a:solidFill>
                            <a:srgbClr val="000000"/>
                          </a:solidFill>
                          <a:latin typeface="Times New Roman"/>
                          <a:ea typeface="Times New Roman"/>
                          <a:cs typeface="Times New Roman"/>
                        </a:rPr>
                        <a:t>Machine à coudre</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600">
                        <a:solidFill>
                          <a:srgbClr val="000000"/>
                        </a:solidFill>
                        <a:latin typeface="Calibri"/>
                        <a:ea typeface="Times New Roman"/>
                        <a:cs typeface="Times New Roman"/>
                      </a:endParaRPr>
                    </a:p>
                  </a:txBody>
                  <a:tcPr marL="62428" marR="62428"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1</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2</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marL="0" marR="0">
                        <a:spcBef>
                          <a:spcPts val="0"/>
                        </a:spcBef>
                        <a:spcAft>
                          <a:spcPts val="0"/>
                        </a:spcAft>
                      </a:pPr>
                      <a:r>
                        <a:rPr lang="fr-FR" sz="1600" dirty="0">
                          <a:solidFill>
                            <a:srgbClr val="000000"/>
                          </a:solidFill>
                          <a:latin typeface="Times New Roman"/>
                          <a:ea typeface="Times New Roman"/>
                          <a:cs typeface="Times New Roman"/>
                        </a:rPr>
                        <a:t> </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r>
              <a:tr h="378772">
                <a:tc>
                  <a:txBody>
                    <a:bodyPr/>
                    <a:lstStyle/>
                    <a:p>
                      <a:pPr marL="0" marR="0">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spcBef>
                          <a:spcPts val="0"/>
                        </a:spcBef>
                        <a:spcAft>
                          <a:spcPts val="0"/>
                        </a:spcAft>
                      </a:pPr>
                      <a:r>
                        <a:rPr lang="fr-FR" sz="1600">
                          <a:solidFill>
                            <a:srgbClr val="000000"/>
                          </a:solidFill>
                          <a:latin typeface="Times New Roman"/>
                          <a:ea typeface="Times New Roman"/>
                          <a:cs typeface="Times New Roman"/>
                        </a:rPr>
                        <a:t>Bicyclette</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600">
                        <a:solidFill>
                          <a:srgbClr val="000000"/>
                        </a:solidFill>
                        <a:latin typeface="Calibri"/>
                        <a:ea typeface="Times New Roman"/>
                        <a:cs typeface="Times New Roman"/>
                      </a:endParaRPr>
                    </a:p>
                  </a:txBody>
                  <a:tcPr marL="62428" marR="62428"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1</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dirty="0">
                          <a:solidFill>
                            <a:srgbClr val="000000"/>
                          </a:solidFill>
                          <a:latin typeface="Times New Roman"/>
                          <a:ea typeface="Times New Roman"/>
                          <a:cs typeface="Times New Roman"/>
                        </a:rPr>
                        <a:t>2</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marL="0" marR="0">
                        <a:spcBef>
                          <a:spcPts val="0"/>
                        </a:spcBef>
                        <a:spcAft>
                          <a:spcPts val="0"/>
                        </a:spcAft>
                      </a:pPr>
                      <a:r>
                        <a:rPr lang="fr-FR" sz="1600" dirty="0">
                          <a:solidFill>
                            <a:srgbClr val="000000"/>
                          </a:solidFill>
                          <a:latin typeface="Times New Roman"/>
                          <a:ea typeface="Times New Roman"/>
                          <a:cs typeface="Times New Roman"/>
                        </a:rPr>
                        <a:t> </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r>
              <a:tr h="378772">
                <a:tc>
                  <a:txBody>
                    <a:bodyPr/>
                    <a:lstStyle/>
                    <a:p>
                      <a:pPr marL="0" marR="0">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spcBef>
                          <a:spcPts val="0"/>
                        </a:spcBef>
                        <a:spcAft>
                          <a:spcPts val="0"/>
                        </a:spcAft>
                      </a:pPr>
                      <a:r>
                        <a:rPr lang="fr-FR" sz="1600">
                          <a:solidFill>
                            <a:srgbClr val="000000"/>
                          </a:solidFill>
                          <a:latin typeface="Times New Roman"/>
                          <a:ea typeface="Times New Roman"/>
                          <a:cs typeface="Times New Roman"/>
                        </a:rPr>
                        <a:t>Moto</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600">
                        <a:solidFill>
                          <a:srgbClr val="000000"/>
                        </a:solidFill>
                        <a:latin typeface="Calibri"/>
                        <a:ea typeface="Times New Roman"/>
                        <a:cs typeface="Times New Roman"/>
                      </a:endParaRPr>
                    </a:p>
                  </a:txBody>
                  <a:tcPr marL="62428" marR="62428"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1</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dirty="0">
                          <a:solidFill>
                            <a:srgbClr val="000000"/>
                          </a:solidFill>
                          <a:latin typeface="Times New Roman"/>
                          <a:ea typeface="Times New Roman"/>
                          <a:cs typeface="Times New Roman"/>
                        </a:rPr>
                        <a:t>2</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marL="0" marR="0">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r>
              <a:tr h="397710">
                <a:tc>
                  <a:txBody>
                    <a:bodyPr/>
                    <a:lstStyle/>
                    <a:p>
                      <a:pPr marL="0" marR="0">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spcBef>
                          <a:spcPts val="0"/>
                        </a:spcBef>
                        <a:spcAft>
                          <a:spcPts val="0"/>
                        </a:spcAft>
                      </a:pPr>
                      <a:r>
                        <a:rPr lang="fr-FR" sz="1600">
                          <a:solidFill>
                            <a:srgbClr val="000000"/>
                          </a:solidFill>
                          <a:latin typeface="Times New Roman"/>
                          <a:ea typeface="Times New Roman"/>
                          <a:cs typeface="Times New Roman"/>
                        </a:rPr>
                        <a:t>Voiture ou camion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600">
                        <a:solidFill>
                          <a:srgbClr val="000000"/>
                        </a:solidFill>
                        <a:latin typeface="Calibri"/>
                        <a:ea typeface="Times New Roman"/>
                        <a:cs typeface="Times New Roman"/>
                      </a:endParaRPr>
                    </a:p>
                  </a:txBody>
                  <a:tcPr marL="62428" marR="62428"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1</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600" dirty="0">
                          <a:solidFill>
                            <a:srgbClr val="000000"/>
                          </a:solidFill>
                          <a:latin typeface="Times New Roman"/>
                          <a:ea typeface="Times New Roman"/>
                          <a:cs typeface="Times New Roman"/>
                        </a:rPr>
                        <a:t>2</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marL="0" marR="0">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r>
              <a:tr h="397710">
                <a:tc>
                  <a:txBody>
                    <a:bodyPr/>
                    <a:lstStyle/>
                    <a:p>
                      <a:pPr marL="0" marR="0">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600">
                          <a:solidFill>
                            <a:srgbClr val="000000"/>
                          </a:solidFill>
                          <a:latin typeface="Times New Roman"/>
                          <a:ea typeface="Times New Roman"/>
                          <a:cs typeface="Times New Roman"/>
                        </a:rPr>
                        <a:t>Canoë ou petit bateau / radeau</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tx2"/>
                    </a:solidFill>
                  </a:tcPr>
                </a:tc>
                <a:tc>
                  <a:txBody>
                    <a:bodyPr/>
                    <a:lstStyle/>
                    <a:p>
                      <a:endParaRPr lang="en-US" sz="1600">
                        <a:solidFill>
                          <a:srgbClr val="000000"/>
                        </a:solidFill>
                        <a:latin typeface="Calibri"/>
                        <a:ea typeface="Times New Roman"/>
                        <a:cs typeface="Times New Roman"/>
                      </a:endParaRPr>
                    </a:p>
                  </a:txBody>
                  <a:tcPr marL="62428" marR="6242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1</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600" dirty="0">
                          <a:solidFill>
                            <a:srgbClr val="000000"/>
                          </a:solidFill>
                          <a:latin typeface="Times New Roman"/>
                          <a:ea typeface="Times New Roman"/>
                          <a:cs typeface="Times New Roman"/>
                        </a:rPr>
                        <a:t>2</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marL="0" marR="0">
                        <a:spcBef>
                          <a:spcPts val="0"/>
                        </a:spcBef>
                        <a:spcAft>
                          <a:spcPts val="0"/>
                        </a:spcAft>
                      </a:pPr>
                      <a:r>
                        <a:rPr lang="fr-FR" sz="1600" dirty="0">
                          <a:solidFill>
                            <a:srgbClr val="000000"/>
                          </a:solidFill>
                          <a:latin typeface="Times New Roman"/>
                          <a:ea typeface="Times New Roman"/>
                          <a:cs typeface="Times New Roman"/>
                        </a:rPr>
                        <a:t> </a:t>
                      </a:r>
                      <a:endParaRPr lang="en-US" sz="1600" dirty="0">
                        <a:solidFill>
                          <a:srgbClr val="000000"/>
                        </a:solidFill>
                        <a:latin typeface="Times New Roman"/>
                        <a:ea typeface="Times New Roman"/>
                        <a:cs typeface="Times New Roman"/>
                      </a:endParaRPr>
                    </a:p>
                  </a:txBody>
                  <a:tcPr marL="62428" marR="62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200"/>
            <a:ext cx="8229600" cy="1143000"/>
          </a:xfrm>
        </p:spPr>
        <p:txBody>
          <a:bodyPr/>
          <a:lstStyle/>
          <a:p>
            <a:r>
              <a:rPr lang="en-US" dirty="0" smtClean="0"/>
              <a:t>Antenatal and Prenatal Care Information</a:t>
            </a:r>
            <a:endParaRPr lang="en-US"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 y="0"/>
          <a:ext cx="9143999" cy="6858001"/>
        </p:xfrm>
        <a:graphic>
          <a:graphicData uri="http://schemas.openxmlformats.org/drawingml/2006/table">
            <a:tbl>
              <a:tblPr/>
              <a:tblGrid>
                <a:gridCol w="558084"/>
                <a:gridCol w="5344732"/>
                <a:gridCol w="3241183"/>
              </a:tblGrid>
              <a:tr h="251877">
                <a:tc>
                  <a:txBody>
                    <a:bodyPr/>
                    <a:lstStyle/>
                    <a:p>
                      <a:pPr marL="0" marR="0" algn="l">
                        <a:spcBef>
                          <a:spcPts val="0"/>
                        </a:spcBef>
                        <a:spcAft>
                          <a:spcPts val="0"/>
                        </a:spcAft>
                      </a:pPr>
                      <a:r>
                        <a:rPr lang="fr-FR" sz="1600" b="1" dirty="0">
                          <a:solidFill>
                            <a:srgbClr val="000000"/>
                          </a:solidFill>
                          <a:latin typeface="Times New Roman"/>
                          <a:ea typeface="Times New Roman"/>
                          <a:cs typeface="Times New Roman"/>
                        </a:rPr>
                        <a:t>No. </a:t>
                      </a:r>
                      <a:endParaRPr lang="en-US" sz="1600" dirty="0">
                        <a:latin typeface="Times New Roman"/>
                        <a:ea typeface="Times New Roman"/>
                        <a:cs typeface="Times New Roman"/>
                      </a:endParaRPr>
                    </a:p>
                  </a:txBody>
                  <a:tcPr marL="45796" marR="45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b="1">
                          <a:solidFill>
                            <a:srgbClr val="000000"/>
                          </a:solidFill>
                          <a:latin typeface="Times New Roman"/>
                          <a:ea typeface="Times New Roman"/>
                          <a:cs typeface="Times New Roman"/>
                        </a:rPr>
                        <a:t>QUESTIONS ET FILTRES</a:t>
                      </a:r>
                      <a:endParaRPr lang="en-US" sz="1600">
                        <a:latin typeface="Times New Roman"/>
                        <a:ea typeface="Times New Roman"/>
                        <a:cs typeface="Times New Roman"/>
                      </a:endParaRPr>
                    </a:p>
                  </a:txBody>
                  <a:tcPr marL="45796" marR="45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b="1">
                          <a:solidFill>
                            <a:srgbClr val="000000"/>
                          </a:solidFill>
                          <a:latin typeface="Times New Roman"/>
                          <a:ea typeface="Times New Roman"/>
                          <a:cs typeface="Times New Roman"/>
                        </a:rPr>
                        <a:t>CATEGORIES DE CODAGE</a:t>
                      </a:r>
                      <a:endParaRPr lang="en-US" sz="1600">
                        <a:latin typeface="Times New Roman"/>
                        <a:ea typeface="Times New Roman"/>
                        <a:cs typeface="Times New Roman"/>
                      </a:endParaRPr>
                    </a:p>
                  </a:txBody>
                  <a:tcPr marL="45796" marR="45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r>
              <a:tr h="1190779">
                <a:tc>
                  <a:txBody>
                    <a:bodyPr/>
                    <a:lstStyle/>
                    <a:p>
                      <a:pPr marL="0" marR="0" algn="l">
                        <a:spcBef>
                          <a:spcPts val="0"/>
                        </a:spcBef>
                        <a:spcAft>
                          <a:spcPts val="0"/>
                        </a:spcAft>
                      </a:pPr>
                      <a:r>
                        <a:rPr lang="fr-FR" sz="1600">
                          <a:solidFill>
                            <a:srgbClr val="000000"/>
                          </a:solidFill>
                          <a:latin typeface="Times New Roman"/>
                          <a:ea typeface="Times New Roman"/>
                          <a:cs typeface="Times New Roman"/>
                        </a:rPr>
                        <a:t>26.</a:t>
                      </a:r>
                      <a:endParaRPr lang="en-US" sz="1600">
                        <a:latin typeface="Times New Roman"/>
                        <a:ea typeface="Times New Roman"/>
                        <a:cs typeface="Times New Roman"/>
                      </a:endParaRPr>
                    </a:p>
                  </a:txBody>
                  <a:tcPr marL="45796" marR="4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dirty="0">
                          <a:solidFill>
                            <a:srgbClr val="000000"/>
                          </a:solidFill>
                          <a:latin typeface="Times New Roman"/>
                          <a:ea typeface="Times New Roman"/>
                          <a:cs typeface="Times New Roman"/>
                        </a:rPr>
                        <a:t>Avez-vous vu quelqu'un pour des soins prénatals pendant votre grossesse avec (</a:t>
                      </a:r>
                      <a:r>
                        <a:rPr lang="fr-FR" sz="1600" u="sng" dirty="0">
                          <a:solidFill>
                            <a:srgbClr val="000000"/>
                          </a:solidFill>
                          <a:latin typeface="Times New Roman"/>
                          <a:ea typeface="Times New Roman"/>
                          <a:cs typeface="Times New Roman"/>
                        </a:rPr>
                        <a:t>nom</a:t>
                      </a:r>
                      <a:r>
                        <a:rPr lang="fr-FR" sz="1600" dirty="0">
                          <a:solidFill>
                            <a:srgbClr val="000000"/>
                          </a:solidFill>
                          <a:latin typeface="Times New Roman"/>
                          <a:ea typeface="Times New Roman"/>
                          <a:cs typeface="Times New Roman"/>
                        </a:rPr>
                        <a:t>)?  </a:t>
                      </a:r>
                      <a:r>
                        <a:rPr lang="fr-FR" sz="1600" i="1" dirty="0">
                          <a:solidFill>
                            <a:srgbClr val="000000"/>
                          </a:solidFill>
                          <a:latin typeface="Times New Roman"/>
                          <a:ea typeface="Times New Roman"/>
                          <a:cs typeface="Times New Roman"/>
                        </a:rPr>
                        <a:t>(encerclez votre choix)</a:t>
                      </a:r>
                      <a:endParaRPr lang="en-US" sz="1600" dirty="0">
                        <a:solidFill>
                          <a:srgbClr val="000000"/>
                        </a:solidFill>
                        <a:latin typeface="Times New Roman"/>
                        <a:ea typeface="Times New Roman"/>
                        <a:cs typeface="Times New Roman"/>
                      </a:endParaRPr>
                    </a:p>
                  </a:txBody>
                  <a:tcPr marL="45796" marR="4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600" dirty="0" smtClean="0">
                          <a:solidFill>
                            <a:srgbClr val="000000"/>
                          </a:solidFill>
                          <a:latin typeface="Times New Roman"/>
                          <a:ea typeface="Times New Roman"/>
                          <a:cs typeface="Times New Roman"/>
                        </a:rPr>
                        <a:t>Oui  …………………..........………</a:t>
                      </a:r>
                      <a:r>
                        <a:rPr lang="fr-FR" sz="1600" dirty="0">
                          <a:solidFill>
                            <a:srgbClr val="000000"/>
                          </a:solidFill>
                          <a:latin typeface="Times New Roman"/>
                          <a:ea typeface="Times New Roman"/>
                          <a:cs typeface="Times New Roman"/>
                        </a:rPr>
                        <a:t>1 </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Non</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2 Ne sait pas/refuse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8                         </a:t>
                      </a:r>
                      <a:endParaRPr lang="en-US" sz="1600" dirty="0">
                        <a:solidFill>
                          <a:srgbClr val="000000"/>
                        </a:solidFill>
                        <a:latin typeface="Times New Roman"/>
                        <a:ea typeface="Times New Roman"/>
                        <a:cs typeface="Times New Roman"/>
                      </a:endParaRPr>
                    </a:p>
                  </a:txBody>
                  <a:tcPr marL="45796" marR="45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644703">
                <a:tc>
                  <a:txBody>
                    <a:bodyPr/>
                    <a:lstStyle/>
                    <a:p>
                      <a:pPr marL="0" marR="0" algn="l">
                        <a:spcBef>
                          <a:spcPts val="0"/>
                        </a:spcBef>
                        <a:spcAft>
                          <a:spcPts val="0"/>
                        </a:spcAft>
                      </a:pPr>
                      <a:r>
                        <a:rPr lang="fr-FR" sz="1600">
                          <a:solidFill>
                            <a:srgbClr val="000000"/>
                          </a:solidFill>
                          <a:latin typeface="Times New Roman"/>
                          <a:ea typeface="Times New Roman"/>
                          <a:cs typeface="Times New Roman"/>
                        </a:rPr>
                        <a:t>27.</a:t>
                      </a:r>
                      <a:endParaRPr lang="en-US" sz="1600">
                        <a:latin typeface="Times New Roman"/>
                        <a:ea typeface="Times New Roman"/>
                        <a:cs typeface="Times New Roman"/>
                      </a:endParaRPr>
                    </a:p>
                  </a:txBody>
                  <a:tcPr marL="45796" marR="4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dirty="0">
                          <a:solidFill>
                            <a:srgbClr val="000000"/>
                          </a:solidFill>
                          <a:latin typeface="Times New Roman"/>
                          <a:ea typeface="Times New Roman"/>
                          <a:cs typeface="Times New Roman"/>
                        </a:rPr>
                        <a:t>Qui aviez vous vu?                                                                      Qui d’autre?  </a:t>
                      </a:r>
                      <a:r>
                        <a:rPr lang="fr-FR" sz="1600" i="1" dirty="0">
                          <a:solidFill>
                            <a:srgbClr val="000000"/>
                          </a:solidFill>
                          <a:latin typeface="Times New Roman"/>
                          <a:ea typeface="Times New Roman"/>
                          <a:cs typeface="Times New Roman"/>
                        </a:rPr>
                        <a:t>(Encerclez toute réponse correspondante)</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                                                                                                          </a:t>
                      </a:r>
                      <a:r>
                        <a:rPr lang="fr-FR" sz="1600" dirty="0">
                          <a:solidFill>
                            <a:srgbClr val="000000"/>
                          </a:solidFill>
                          <a:latin typeface="Arial"/>
                          <a:ea typeface="Times New Roman"/>
                          <a:cs typeface="Times New Roman"/>
                        </a:rPr>
                        <a:t> </a:t>
                      </a:r>
                      <a:r>
                        <a:rPr lang="fr-FR" sz="1600" i="1" dirty="0">
                          <a:solidFill>
                            <a:srgbClr val="000000"/>
                          </a:solidFill>
                          <a:latin typeface="Times New Roman"/>
                          <a:ea typeface="Times New Roman"/>
                          <a:cs typeface="Times New Roman"/>
                        </a:rPr>
                        <a:t>Sonde pour identifier chaque type de personne, encerclez toutes les réponses données</a:t>
                      </a:r>
                      <a:endParaRPr lang="en-US" sz="1600" dirty="0">
                        <a:solidFill>
                          <a:srgbClr val="000000"/>
                        </a:solidFill>
                        <a:latin typeface="Times New Roman"/>
                        <a:ea typeface="Times New Roman"/>
                        <a:cs typeface="Times New Roman"/>
                      </a:endParaRPr>
                    </a:p>
                  </a:txBody>
                  <a:tcPr marL="45796" marR="4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dirty="0">
                          <a:solidFill>
                            <a:srgbClr val="000000"/>
                          </a:solidFill>
                          <a:latin typeface="Times New Roman"/>
                          <a:ea typeface="Times New Roman"/>
                          <a:cs typeface="Times New Roman"/>
                        </a:rPr>
                        <a:t> Docteur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1                                    </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Infirmière/Sage femme</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2                 </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Auxiliaire sage femme</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3                  </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Accoucheuse </a:t>
                      </a:r>
                      <a:r>
                        <a:rPr lang="fr-FR" sz="1600" dirty="0" smtClean="0">
                          <a:solidFill>
                            <a:srgbClr val="000000"/>
                          </a:solidFill>
                          <a:latin typeface="Times New Roman"/>
                          <a:ea typeface="Times New Roman"/>
                          <a:cs typeface="Times New Roman"/>
                        </a:rPr>
                        <a:t>traditionnelle……......</a:t>
                      </a:r>
                      <a:r>
                        <a:rPr lang="fr-FR" sz="1600" dirty="0">
                          <a:solidFill>
                            <a:srgbClr val="000000"/>
                          </a:solidFill>
                          <a:latin typeface="Times New Roman"/>
                          <a:ea typeface="Times New Roman"/>
                          <a:cs typeface="Times New Roman"/>
                        </a:rPr>
                        <a:t>4</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 </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Relais de santé communautaire</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5  </a:t>
                      </a:r>
                      <a:endParaRPr lang="en-US" sz="16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Autre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6</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 Autre, à spécifier:</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 ____________________</a:t>
                      </a:r>
                      <a:endParaRPr lang="en-US" sz="1600" dirty="0">
                        <a:solidFill>
                          <a:srgbClr val="000000"/>
                        </a:solidFill>
                        <a:latin typeface="Times New Roman"/>
                        <a:ea typeface="Times New Roman"/>
                        <a:cs typeface="Times New Roman"/>
                      </a:endParaRPr>
                    </a:p>
                  </a:txBody>
                  <a:tcPr marL="45796" marR="4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770642">
                <a:tc>
                  <a:txBody>
                    <a:bodyPr/>
                    <a:lstStyle/>
                    <a:p>
                      <a:pPr marL="0" marR="0" algn="l">
                        <a:spcBef>
                          <a:spcPts val="0"/>
                        </a:spcBef>
                        <a:spcAft>
                          <a:spcPts val="0"/>
                        </a:spcAft>
                      </a:pPr>
                      <a:r>
                        <a:rPr lang="fr-FR" sz="1600">
                          <a:solidFill>
                            <a:srgbClr val="000000"/>
                          </a:solidFill>
                          <a:latin typeface="Times New Roman"/>
                          <a:ea typeface="Times New Roman"/>
                          <a:cs typeface="Times New Roman"/>
                        </a:rPr>
                        <a:t>28.</a:t>
                      </a:r>
                      <a:endParaRPr lang="en-US" sz="1600">
                        <a:latin typeface="Times New Roman"/>
                        <a:ea typeface="Times New Roman"/>
                        <a:cs typeface="Times New Roman"/>
                      </a:endParaRPr>
                    </a:p>
                  </a:txBody>
                  <a:tcPr marL="45796" marR="4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a:solidFill>
                            <a:srgbClr val="000000"/>
                          </a:solidFill>
                          <a:latin typeface="Times New Roman"/>
                          <a:ea typeface="Times New Roman"/>
                          <a:cs typeface="Times New Roman"/>
                        </a:rPr>
                        <a:t>Où aviez vous reçu les soins prénatals pendant la grossesse de </a:t>
                      </a:r>
                      <a:r>
                        <a:rPr lang="fr-FR" sz="1600" u="sng">
                          <a:solidFill>
                            <a:srgbClr val="000000"/>
                          </a:solidFill>
                          <a:latin typeface="Times New Roman"/>
                          <a:ea typeface="Times New Roman"/>
                          <a:cs typeface="Times New Roman"/>
                        </a:rPr>
                        <a:t>(Nom)</a:t>
                      </a:r>
                      <a:r>
                        <a:rPr lang="fr-FR" sz="1600">
                          <a:solidFill>
                            <a:srgbClr val="000000"/>
                          </a:solidFill>
                          <a:latin typeface="Times New Roman"/>
                          <a:ea typeface="Times New Roman"/>
                          <a:cs typeface="Times New Roman"/>
                        </a:rPr>
                        <a:t>? </a:t>
                      </a:r>
                      <a:r>
                        <a:rPr lang="fr-FR" sz="1600" i="1">
                          <a:solidFill>
                            <a:srgbClr val="000000"/>
                          </a:solidFill>
                          <a:latin typeface="Times New Roman"/>
                          <a:ea typeface="Times New Roman"/>
                          <a:cs typeface="Times New Roman"/>
                        </a:rPr>
                        <a:t>(Encerclez toute réponse correspondante)  </a:t>
                      </a: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p>
                      <a:pPr marL="0" marR="0" algn="l">
                        <a:spcBef>
                          <a:spcPts val="0"/>
                        </a:spcBef>
                        <a:spcAft>
                          <a:spcPts val="0"/>
                        </a:spcAft>
                      </a:pPr>
                      <a:r>
                        <a:rPr lang="fr-FR" sz="1600">
                          <a:solidFill>
                            <a:srgbClr val="000000"/>
                          </a:solidFill>
                          <a:latin typeface="Times New Roman"/>
                          <a:ea typeface="Times New Roman"/>
                          <a:cs typeface="Times New Roman"/>
                        </a:rPr>
                        <a:t>                                                                                                Autre lieu?   </a:t>
                      </a:r>
                      <a:endParaRPr lang="en-US" sz="1600">
                        <a:solidFill>
                          <a:srgbClr val="000000"/>
                        </a:solidFill>
                        <a:latin typeface="Times New Roman"/>
                        <a:ea typeface="Times New Roman"/>
                        <a:cs typeface="Times New Roman"/>
                      </a:endParaRPr>
                    </a:p>
                    <a:p>
                      <a:pPr marL="0" marR="0" algn="l">
                        <a:spcBef>
                          <a:spcPts val="0"/>
                        </a:spcBef>
                        <a:spcAft>
                          <a:spcPts val="0"/>
                        </a:spcAft>
                      </a:pPr>
                      <a:r>
                        <a:rPr lang="fr-FR" sz="1600">
                          <a:solidFill>
                            <a:srgbClr val="000000"/>
                          </a:solidFill>
                          <a:latin typeface="Times New Roman"/>
                          <a:ea typeface="Times New Roman"/>
                          <a:cs typeface="Times New Roman"/>
                        </a:rPr>
                        <a:t>                                                                                                          </a:t>
                      </a:r>
                      <a:r>
                        <a:rPr lang="fr-FR" sz="1600">
                          <a:solidFill>
                            <a:srgbClr val="000000"/>
                          </a:solidFill>
                          <a:latin typeface="Arial"/>
                          <a:ea typeface="Times New Roman"/>
                          <a:cs typeface="Times New Roman"/>
                        </a:rPr>
                        <a:t> </a:t>
                      </a:r>
                      <a:r>
                        <a:rPr lang="fr-FR" sz="1600" i="1">
                          <a:solidFill>
                            <a:srgbClr val="000000"/>
                          </a:solidFill>
                          <a:latin typeface="Times New Roman"/>
                          <a:ea typeface="Times New Roman"/>
                          <a:cs typeface="Times New Roman"/>
                        </a:rPr>
                        <a:t>Sonde pour identifier chaque type de source.</a:t>
                      </a:r>
                      <a:endParaRPr lang="en-US" sz="1600">
                        <a:solidFill>
                          <a:srgbClr val="000000"/>
                        </a:solidFill>
                        <a:latin typeface="Times New Roman"/>
                        <a:ea typeface="Times New Roman"/>
                        <a:cs typeface="Times New Roman"/>
                      </a:endParaRPr>
                    </a:p>
                  </a:txBody>
                  <a:tcPr marL="45796" marR="4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A domicile</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1                                Chez une autre </a:t>
                      </a:r>
                      <a:r>
                        <a:rPr lang="fr-FR" sz="1600" dirty="0" smtClean="0">
                          <a:solidFill>
                            <a:srgbClr val="000000"/>
                          </a:solidFill>
                          <a:latin typeface="Times New Roman"/>
                          <a:ea typeface="Times New Roman"/>
                          <a:cs typeface="Times New Roman"/>
                        </a:rPr>
                        <a:t>personne……….…</a:t>
                      </a:r>
                      <a:r>
                        <a:rPr lang="fr-FR" sz="1600" dirty="0">
                          <a:solidFill>
                            <a:srgbClr val="000000"/>
                          </a:solidFill>
                          <a:latin typeface="Times New Roman"/>
                          <a:ea typeface="Times New Roman"/>
                          <a:cs typeface="Times New Roman"/>
                        </a:rPr>
                        <a:t>2                       Hôpital de référence</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3                  Centre de santé</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4                Poste de santé</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5                  Autre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6</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 Autre, à spécifier :</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 ____________________</a:t>
                      </a:r>
                      <a:endParaRPr lang="en-US" sz="1600" dirty="0">
                        <a:solidFill>
                          <a:srgbClr val="000000"/>
                        </a:solidFill>
                        <a:latin typeface="Times New Roman"/>
                        <a:ea typeface="Times New Roman"/>
                        <a:cs typeface="Times New Roman"/>
                      </a:endParaRPr>
                    </a:p>
                  </a:txBody>
                  <a:tcPr marL="45796" marR="45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bl>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6858000"/>
        </p:xfrm>
        <a:graphic>
          <a:graphicData uri="http://schemas.openxmlformats.org/drawingml/2006/table">
            <a:tbl>
              <a:tblPr/>
              <a:tblGrid>
                <a:gridCol w="558086"/>
                <a:gridCol w="5344731"/>
                <a:gridCol w="3241183"/>
              </a:tblGrid>
              <a:tr h="1055077">
                <a:tc>
                  <a:txBody>
                    <a:bodyPr/>
                    <a:lstStyle/>
                    <a:p>
                      <a:pPr marL="0" marR="0" algn="l">
                        <a:spcBef>
                          <a:spcPts val="0"/>
                        </a:spcBef>
                        <a:spcAft>
                          <a:spcPts val="0"/>
                        </a:spcAft>
                      </a:pPr>
                      <a:r>
                        <a:rPr lang="fr-FR" sz="1600" dirty="0">
                          <a:solidFill>
                            <a:srgbClr val="000000"/>
                          </a:solidFill>
                          <a:latin typeface="Times New Roman"/>
                          <a:ea typeface="Times New Roman"/>
                          <a:cs typeface="Times New Roman"/>
                        </a:rPr>
                        <a:t>29.</a:t>
                      </a:r>
                      <a:endParaRPr lang="en-US" sz="1600" dirty="0">
                        <a:solidFill>
                          <a:srgbClr val="000000"/>
                        </a:solidFill>
                        <a:latin typeface="Times New Roman"/>
                        <a:ea typeface="Times New Roman"/>
                        <a:cs typeface="Times New Roman"/>
                      </a:endParaRPr>
                    </a:p>
                  </a:txBody>
                  <a:tcPr marL="63518" marR="63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a:solidFill>
                            <a:srgbClr val="000000"/>
                          </a:solidFill>
                          <a:latin typeface="Times New Roman"/>
                          <a:ea typeface="Times New Roman"/>
                          <a:cs typeface="Times New Roman"/>
                        </a:rPr>
                        <a:t>Vous étiez enceinte de combien mois quand vous receviez vos premiers soins prénatals durant votre grossesse avec </a:t>
                      </a:r>
                      <a:r>
                        <a:rPr lang="fr-FR" sz="1600" u="sng">
                          <a:solidFill>
                            <a:srgbClr val="000000"/>
                          </a:solidFill>
                          <a:latin typeface="Times New Roman"/>
                          <a:ea typeface="Times New Roman"/>
                          <a:cs typeface="Times New Roman"/>
                        </a:rPr>
                        <a:t>(Nom)</a:t>
                      </a:r>
                      <a:r>
                        <a:rPr lang="fr-FR" sz="1600">
                          <a:solidFill>
                            <a:srgbClr val="000000"/>
                          </a:solidFill>
                          <a:latin typeface="Times New Roman"/>
                          <a:ea typeface="Times New Roman"/>
                          <a:cs typeface="Times New Roman"/>
                        </a:rPr>
                        <a:t>?</a:t>
                      </a:r>
                      <a:endParaRPr lang="en-US" sz="1600">
                        <a:solidFill>
                          <a:srgbClr val="000000"/>
                        </a:solidFill>
                        <a:latin typeface="Times New Roman"/>
                        <a:ea typeface="Times New Roman"/>
                        <a:cs typeface="Times New Roman"/>
                      </a:endParaRPr>
                    </a:p>
                  </a:txBody>
                  <a:tcPr marL="63518" marR="63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dirty="0">
                          <a:solidFill>
                            <a:srgbClr val="000000"/>
                          </a:solidFill>
                          <a:latin typeface="Times New Roman"/>
                          <a:ea typeface="Times New Roman"/>
                          <a:cs typeface="Times New Roman"/>
                        </a:rPr>
                        <a:t>                                                               Mois ___ ___   </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                                                                  Ne sait pas</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98</a:t>
                      </a:r>
                      <a:endParaRPr lang="en-US" sz="1600" dirty="0">
                        <a:solidFill>
                          <a:srgbClr val="000000"/>
                        </a:solidFill>
                        <a:latin typeface="Times New Roman"/>
                        <a:ea typeface="Times New Roman"/>
                        <a:cs typeface="Times New Roman"/>
                      </a:endParaRPr>
                    </a:p>
                  </a:txBody>
                  <a:tcPr marL="63518" marR="6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r>
              <a:tr h="1582615">
                <a:tc>
                  <a:txBody>
                    <a:bodyPr/>
                    <a:lstStyle/>
                    <a:p>
                      <a:pPr marL="0" marR="0" algn="l">
                        <a:spcBef>
                          <a:spcPts val="0"/>
                        </a:spcBef>
                        <a:spcAft>
                          <a:spcPts val="0"/>
                        </a:spcAft>
                      </a:pPr>
                      <a:r>
                        <a:rPr lang="fr-FR" sz="1600">
                          <a:solidFill>
                            <a:srgbClr val="000000"/>
                          </a:solidFill>
                          <a:latin typeface="Times New Roman"/>
                          <a:ea typeface="Times New Roman"/>
                          <a:cs typeface="Times New Roman"/>
                        </a:rPr>
                        <a:t>30.</a:t>
                      </a:r>
                      <a:endParaRPr lang="en-US" sz="1600">
                        <a:solidFill>
                          <a:srgbClr val="000000"/>
                        </a:solidFill>
                        <a:latin typeface="Times New Roman"/>
                        <a:ea typeface="Times New Roman"/>
                        <a:cs typeface="Times New Roman"/>
                      </a:endParaRPr>
                    </a:p>
                  </a:txBody>
                  <a:tcPr marL="63518" marR="63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dirty="0">
                          <a:solidFill>
                            <a:srgbClr val="000000"/>
                          </a:solidFill>
                          <a:latin typeface="Times New Roman"/>
                          <a:ea typeface="Times New Roman"/>
                          <a:cs typeface="Times New Roman"/>
                        </a:rPr>
                        <a:t>Durant votre grossesse, avez vous reçu ou acheté des comprimés de fer ou sirop? </a:t>
                      </a:r>
                      <a:r>
                        <a:rPr lang="fr-FR" sz="1600" i="1" dirty="0">
                          <a:solidFill>
                            <a:srgbClr val="000000"/>
                          </a:solidFill>
                          <a:latin typeface="Times New Roman"/>
                          <a:ea typeface="Times New Roman"/>
                          <a:cs typeface="Times New Roman"/>
                        </a:rPr>
                        <a:t>(encerclez votre choix)</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                                                                                                          </a:t>
                      </a:r>
                      <a:r>
                        <a:rPr lang="fr-FR" sz="1600" i="1" dirty="0">
                          <a:solidFill>
                            <a:srgbClr val="000000"/>
                          </a:solidFill>
                          <a:latin typeface="Times New Roman"/>
                          <a:ea typeface="Times New Roman"/>
                          <a:cs typeface="Times New Roman"/>
                        </a:rPr>
                        <a:t>Montrer les comprimés/sirop</a:t>
                      </a:r>
                      <a:r>
                        <a:rPr lang="fr-FR" sz="1600" dirty="0">
                          <a:solidFill>
                            <a:srgbClr val="000000"/>
                          </a:solidFill>
                          <a:latin typeface="Times New Roman"/>
                          <a:ea typeface="Times New Roman"/>
                          <a:cs typeface="Times New Roman"/>
                        </a:rPr>
                        <a:t> </a:t>
                      </a:r>
                      <a:endParaRPr lang="en-US" sz="1600" dirty="0">
                        <a:solidFill>
                          <a:srgbClr val="000000"/>
                        </a:solidFill>
                        <a:latin typeface="Times New Roman"/>
                        <a:ea typeface="Times New Roman"/>
                        <a:cs typeface="Times New Roman"/>
                      </a:endParaRPr>
                    </a:p>
                  </a:txBody>
                  <a:tcPr marL="63518" marR="63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600" dirty="0" smtClean="0">
                          <a:solidFill>
                            <a:srgbClr val="000000"/>
                          </a:solidFill>
                          <a:latin typeface="Times New Roman"/>
                          <a:ea typeface="Times New Roman"/>
                          <a:cs typeface="Times New Roman"/>
                        </a:rPr>
                        <a:t>                                                                     Oui  ……………………………..….</a:t>
                      </a:r>
                      <a:r>
                        <a:rPr lang="fr-FR" sz="1600" dirty="0">
                          <a:solidFill>
                            <a:srgbClr val="000000"/>
                          </a:solidFill>
                          <a:latin typeface="Times New Roman"/>
                          <a:ea typeface="Times New Roman"/>
                          <a:cs typeface="Times New Roman"/>
                        </a:rPr>
                        <a:t>1</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Non</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2                                                           Ne sait pas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8                    </a:t>
                      </a:r>
                      <a:endParaRPr lang="en-US" sz="1600" dirty="0">
                        <a:solidFill>
                          <a:srgbClr val="000000"/>
                        </a:solidFill>
                        <a:latin typeface="Times New Roman"/>
                        <a:ea typeface="Times New Roman"/>
                        <a:cs typeface="Times New Roman"/>
                      </a:endParaRPr>
                    </a:p>
                  </a:txBody>
                  <a:tcPr marL="63518" marR="6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901462">
                <a:tc>
                  <a:txBody>
                    <a:bodyPr/>
                    <a:lstStyle/>
                    <a:p>
                      <a:pPr marL="0" marR="0" algn="l">
                        <a:spcBef>
                          <a:spcPts val="0"/>
                        </a:spcBef>
                        <a:spcAft>
                          <a:spcPts val="0"/>
                        </a:spcAft>
                      </a:pPr>
                      <a:r>
                        <a:rPr lang="fr-FR" sz="1600">
                          <a:solidFill>
                            <a:srgbClr val="000000"/>
                          </a:solidFill>
                          <a:latin typeface="Times New Roman"/>
                          <a:ea typeface="Times New Roman"/>
                          <a:cs typeface="Times New Roman"/>
                        </a:rPr>
                        <a:t>31.</a:t>
                      </a:r>
                      <a:endParaRPr lang="en-US" sz="1600">
                        <a:solidFill>
                          <a:srgbClr val="000000"/>
                        </a:solidFill>
                        <a:latin typeface="Times New Roman"/>
                        <a:ea typeface="Times New Roman"/>
                        <a:cs typeface="Times New Roman"/>
                      </a:endParaRPr>
                    </a:p>
                  </a:txBody>
                  <a:tcPr marL="63518" marR="63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dirty="0">
                          <a:solidFill>
                            <a:srgbClr val="000000"/>
                          </a:solidFill>
                          <a:latin typeface="Times New Roman"/>
                          <a:ea typeface="Times New Roman"/>
                          <a:cs typeface="Times New Roman"/>
                        </a:rPr>
                        <a:t>Où avez vous donné naissance à </a:t>
                      </a:r>
                      <a:r>
                        <a:rPr lang="fr-FR" sz="1600" u="sng" dirty="0">
                          <a:solidFill>
                            <a:srgbClr val="000000"/>
                          </a:solidFill>
                          <a:latin typeface="Times New Roman"/>
                          <a:ea typeface="Times New Roman"/>
                          <a:cs typeface="Times New Roman"/>
                        </a:rPr>
                        <a:t>(NOM)</a:t>
                      </a:r>
                      <a:r>
                        <a:rPr lang="fr-FR" sz="1600" dirty="0">
                          <a:solidFill>
                            <a:srgbClr val="000000"/>
                          </a:solidFill>
                          <a:latin typeface="Times New Roman"/>
                          <a:ea typeface="Times New Roman"/>
                          <a:cs typeface="Times New Roman"/>
                        </a:rPr>
                        <a:t>?   </a:t>
                      </a:r>
                      <a:r>
                        <a:rPr lang="fr-FR" sz="1600" i="1" dirty="0">
                          <a:solidFill>
                            <a:srgbClr val="000000"/>
                          </a:solidFill>
                          <a:latin typeface="Times New Roman"/>
                          <a:ea typeface="Times New Roman"/>
                          <a:cs typeface="Times New Roman"/>
                        </a:rPr>
                        <a:t>(encerclez votre choix)</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                                                                                                             </a:t>
                      </a:r>
                      <a:r>
                        <a:rPr lang="fr-FR" sz="1600" i="1" dirty="0">
                          <a:solidFill>
                            <a:srgbClr val="000000"/>
                          </a:solidFill>
                          <a:latin typeface="Times New Roman"/>
                          <a:ea typeface="Times New Roman"/>
                          <a:cs typeface="Times New Roman"/>
                        </a:rPr>
                        <a:t> Sonde pour identifier chaque type de source.</a:t>
                      </a:r>
                      <a:r>
                        <a:rPr lang="fr-FR" sz="1600" dirty="0">
                          <a:solidFill>
                            <a:srgbClr val="000000"/>
                          </a:solidFill>
                          <a:latin typeface="Times New Roman"/>
                          <a:ea typeface="Times New Roman"/>
                          <a:cs typeface="Times New Roman"/>
                        </a:rPr>
                        <a:t>  </a:t>
                      </a:r>
                      <a:endParaRPr lang="en-US" sz="1600" dirty="0">
                        <a:solidFill>
                          <a:srgbClr val="000000"/>
                        </a:solidFill>
                        <a:latin typeface="Times New Roman"/>
                        <a:ea typeface="Times New Roman"/>
                        <a:cs typeface="Times New Roman"/>
                      </a:endParaRPr>
                    </a:p>
                  </a:txBody>
                  <a:tcPr marL="63518" marR="63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A domicile</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1                                Chez une autre </a:t>
                      </a:r>
                      <a:r>
                        <a:rPr lang="fr-FR" sz="1600" dirty="0" smtClean="0">
                          <a:solidFill>
                            <a:srgbClr val="000000"/>
                          </a:solidFill>
                          <a:latin typeface="Times New Roman"/>
                          <a:ea typeface="Times New Roman"/>
                          <a:cs typeface="Times New Roman"/>
                        </a:rPr>
                        <a:t>personne………..…</a:t>
                      </a:r>
                      <a:r>
                        <a:rPr lang="fr-FR" sz="1600" dirty="0">
                          <a:solidFill>
                            <a:srgbClr val="000000"/>
                          </a:solidFill>
                          <a:latin typeface="Times New Roman"/>
                          <a:ea typeface="Times New Roman"/>
                          <a:cs typeface="Times New Roman"/>
                        </a:rPr>
                        <a:t>2                       Hôpital de référence</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3                  Centre de santé</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4                Poste de santé</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5                  Autre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6</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 Autre, à spécifier :</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 ____________________</a:t>
                      </a:r>
                      <a:endParaRPr lang="en-US" sz="1600" dirty="0">
                        <a:solidFill>
                          <a:srgbClr val="000000"/>
                        </a:solidFill>
                        <a:latin typeface="Times New Roman"/>
                        <a:ea typeface="Times New Roman"/>
                        <a:cs typeface="Times New Roman"/>
                      </a:endParaRPr>
                    </a:p>
                  </a:txBody>
                  <a:tcPr marL="63518" marR="63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1318846">
                <a:tc>
                  <a:txBody>
                    <a:bodyPr/>
                    <a:lstStyle/>
                    <a:p>
                      <a:pPr marL="0" marR="0" algn="l">
                        <a:spcBef>
                          <a:spcPts val="0"/>
                        </a:spcBef>
                        <a:spcAft>
                          <a:spcPts val="0"/>
                        </a:spcAft>
                      </a:pPr>
                      <a:r>
                        <a:rPr lang="fr-FR" sz="1600">
                          <a:solidFill>
                            <a:srgbClr val="000000"/>
                          </a:solidFill>
                          <a:latin typeface="Times New Roman"/>
                          <a:ea typeface="Times New Roman"/>
                          <a:cs typeface="Times New Roman"/>
                        </a:rPr>
                        <a:t>32.</a:t>
                      </a:r>
                      <a:endParaRPr lang="en-US" sz="1600">
                        <a:solidFill>
                          <a:srgbClr val="000000"/>
                        </a:solidFill>
                        <a:latin typeface="Times New Roman"/>
                        <a:ea typeface="Times New Roman"/>
                        <a:cs typeface="Times New Roman"/>
                      </a:endParaRPr>
                    </a:p>
                  </a:txBody>
                  <a:tcPr marL="63518" marR="63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i="1">
                          <a:solidFill>
                            <a:srgbClr val="000000"/>
                          </a:solidFill>
                          <a:latin typeface="Times New Roman"/>
                          <a:ea typeface="Times New Roman"/>
                          <a:cs typeface="Times New Roman"/>
                        </a:rPr>
                        <a:t>Durant les deux premiers mois après l'accouchement, avez-vous reçu une dose de vitamine A comme (celle ci/un de ces éléments)?</a:t>
                      </a:r>
                      <a:r>
                        <a:rPr lang="fr-FR" sz="1600">
                          <a:solidFill>
                            <a:srgbClr val="000000"/>
                          </a:solidFill>
                          <a:latin typeface="Times New Roman"/>
                          <a:ea typeface="Times New Roman"/>
                          <a:cs typeface="Times New Roman"/>
                        </a:rPr>
                        <a:t>   </a:t>
                      </a:r>
                      <a:r>
                        <a:rPr lang="fr-FR" sz="1600" i="1">
                          <a:solidFill>
                            <a:srgbClr val="000000"/>
                          </a:solidFill>
                          <a:latin typeface="Times New Roman"/>
                          <a:ea typeface="Times New Roman"/>
                          <a:cs typeface="Times New Roman"/>
                        </a:rPr>
                        <a:t>(encerclez votre choix)</a:t>
                      </a:r>
                      <a:r>
                        <a:rPr lang="fr-FR" sz="1600">
                          <a:solidFill>
                            <a:srgbClr val="000000"/>
                          </a:solidFill>
                          <a:latin typeface="Times New Roman"/>
                          <a:ea typeface="Times New Roman"/>
                          <a:cs typeface="Times New Roman"/>
                        </a:rPr>
                        <a:t>  </a:t>
                      </a:r>
                      <a:endParaRPr lang="en-US" sz="1600">
                        <a:solidFill>
                          <a:srgbClr val="000000"/>
                        </a:solidFill>
                        <a:latin typeface="Times New Roman"/>
                        <a:ea typeface="Times New Roman"/>
                        <a:cs typeface="Times New Roman"/>
                      </a:endParaRPr>
                    </a:p>
                    <a:p>
                      <a:pPr marL="0" marR="0" algn="l">
                        <a:spcBef>
                          <a:spcPts val="0"/>
                        </a:spcBef>
                        <a:spcAft>
                          <a:spcPts val="0"/>
                        </a:spcAft>
                      </a:pPr>
                      <a:r>
                        <a:rPr lang="fr-FR" sz="1600">
                          <a:solidFill>
                            <a:srgbClr val="000000"/>
                          </a:solidFill>
                          <a:latin typeface="Times New Roman"/>
                          <a:ea typeface="Times New Roman"/>
                          <a:cs typeface="Times New Roman"/>
                        </a:rPr>
                        <a:t>                                                                                                             </a:t>
                      </a:r>
                      <a:r>
                        <a:rPr lang="fr-FR" sz="1600">
                          <a:solidFill>
                            <a:srgbClr val="000000"/>
                          </a:solidFill>
                          <a:latin typeface="Arial"/>
                          <a:ea typeface="Times New Roman"/>
                          <a:cs typeface="Times New Roman"/>
                        </a:rPr>
                        <a:t> </a:t>
                      </a:r>
                      <a:r>
                        <a:rPr lang="fr-FR" sz="1600" i="1">
                          <a:solidFill>
                            <a:srgbClr val="000000"/>
                          </a:solidFill>
                          <a:latin typeface="Times New Roman"/>
                          <a:ea typeface="Times New Roman"/>
                          <a:cs typeface="Times New Roman"/>
                        </a:rPr>
                        <a:t>Montrer les types de gélules courant. </a:t>
                      </a:r>
                      <a:endParaRPr lang="en-US" sz="1600">
                        <a:solidFill>
                          <a:srgbClr val="000000"/>
                        </a:solidFill>
                        <a:latin typeface="Times New Roman"/>
                        <a:ea typeface="Times New Roman"/>
                        <a:cs typeface="Times New Roman"/>
                      </a:endParaRPr>
                    </a:p>
                  </a:txBody>
                  <a:tcPr marL="63518" marR="63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Oui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1</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Non</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2                                                          Ne sait pas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8                    </a:t>
                      </a:r>
                      <a:endParaRPr lang="en-US" sz="1600" dirty="0">
                        <a:solidFill>
                          <a:srgbClr val="000000"/>
                        </a:solidFill>
                        <a:latin typeface="Times New Roman"/>
                        <a:ea typeface="Times New Roman"/>
                        <a:cs typeface="Times New Roman"/>
                      </a:endParaRPr>
                    </a:p>
                  </a:txBody>
                  <a:tcPr marL="63518" marR="63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bl>
          </a:graphicData>
        </a:graphic>
      </p:graphicFrame>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dirty="0" smtClean="0"/>
              <a:t>Child Health</a:t>
            </a:r>
            <a:endParaRPr lang="en-U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6858000"/>
        </p:xfrm>
        <a:graphic>
          <a:graphicData uri="http://schemas.openxmlformats.org/drawingml/2006/table">
            <a:tbl>
              <a:tblPr/>
              <a:tblGrid>
                <a:gridCol w="459233"/>
                <a:gridCol w="3981703"/>
                <a:gridCol w="3605784"/>
                <a:gridCol w="1097280"/>
              </a:tblGrid>
              <a:tr h="334537">
                <a:tc>
                  <a:txBody>
                    <a:bodyPr/>
                    <a:lstStyle/>
                    <a:p>
                      <a:pPr marL="0" marR="0">
                        <a:spcBef>
                          <a:spcPts val="0"/>
                        </a:spcBef>
                        <a:spcAft>
                          <a:spcPts val="0"/>
                        </a:spcAft>
                      </a:pPr>
                      <a:r>
                        <a:rPr lang="fr-FR" sz="1600" b="1" dirty="0">
                          <a:solidFill>
                            <a:srgbClr val="000000"/>
                          </a:solidFill>
                          <a:latin typeface="Times New Roman"/>
                          <a:ea typeface="Times New Roman"/>
                          <a:cs typeface="Times New Roman"/>
                        </a:rPr>
                        <a:t>No.</a:t>
                      </a:r>
                      <a:endParaRPr lang="en-US" sz="1600" dirty="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600" b="1">
                          <a:solidFill>
                            <a:srgbClr val="000000"/>
                          </a:solidFill>
                          <a:latin typeface="Times New Roman"/>
                          <a:ea typeface="Times New Roman"/>
                          <a:cs typeface="Times New Roman"/>
                        </a:rPr>
                        <a:t>QUESTIONS ET FILTRES</a:t>
                      </a:r>
                      <a:endParaRPr lang="en-US" sz="16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600" b="1">
                          <a:solidFill>
                            <a:srgbClr val="000000"/>
                          </a:solidFill>
                          <a:latin typeface="Times New Roman"/>
                          <a:ea typeface="Times New Roman"/>
                          <a:cs typeface="Times New Roman"/>
                        </a:rPr>
                        <a:t>CATEGORIES DE CODAGE</a:t>
                      </a:r>
                      <a:endParaRPr lang="en-US" sz="16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600" b="1">
                          <a:solidFill>
                            <a:srgbClr val="000000"/>
                          </a:solidFill>
                          <a:latin typeface="Times New Roman"/>
                          <a:ea typeface="Times New Roman"/>
                          <a:cs typeface="Times New Roman"/>
                        </a:rPr>
                        <a:t>SAUTER</a:t>
                      </a:r>
                      <a:endParaRPr lang="en-US" sz="16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r>
              <a:tr h="3512634">
                <a:tc>
                  <a:txBody>
                    <a:bodyPr/>
                    <a:lstStyle/>
                    <a:p>
                      <a:pPr marL="0" marR="0">
                        <a:spcBef>
                          <a:spcPts val="0"/>
                        </a:spcBef>
                        <a:spcAft>
                          <a:spcPts val="0"/>
                        </a:spcAft>
                      </a:pPr>
                      <a:r>
                        <a:rPr lang="fr-FR" sz="1600" dirty="0">
                          <a:solidFill>
                            <a:srgbClr val="000000"/>
                          </a:solidFill>
                          <a:latin typeface="Times New Roman"/>
                          <a:ea typeface="Times New Roman"/>
                          <a:cs typeface="Times New Roman"/>
                        </a:rPr>
                        <a:t>33.</a:t>
                      </a:r>
                      <a:endParaRPr lang="en-US" sz="1600" dirty="0">
                        <a:latin typeface="Times New Roman"/>
                        <a:ea typeface="Times New Roman"/>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600" dirty="0">
                          <a:solidFill>
                            <a:srgbClr val="000000"/>
                          </a:solidFill>
                          <a:latin typeface="Times New Roman"/>
                          <a:ea typeface="Times New Roman"/>
                          <a:cs typeface="Times New Roman"/>
                        </a:rPr>
                        <a:t>Où est la carte de santé de </a:t>
                      </a:r>
                      <a:r>
                        <a:rPr lang="fr-FR" sz="1600" u="sng" dirty="0">
                          <a:solidFill>
                            <a:srgbClr val="000000"/>
                          </a:solidFill>
                          <a:latin typeface="Times New Roman"/>
                          <a:ea typeface="Times New Roman"/>
                          <a:cs typeface="Times New Roman"/>
                        </a:rPr>
                        <a:t>(Nom)</a:t>
                      </a:r>
                      <a:r>
                        <a:rPr lang="fr-FR" sz="1600" dirty="0">
                          <a:solidFill>
                            <a:srgbClr val="000000"/>
                          </a:solidFill>
                          <a:latin typeface="Times New Roman"/>
                          <a:ea typeface="Times New Roman"/>
                          <a:cs typeface="Times New Roman"/>
                        </a:rPr>
                        <a:t>? </a:t>
                      </a:r>
                      <a:endParaRPr lang="en-US" sz="1600" dirty="0">
                        <a:latin typeface="Times New Roman"/>
                        <a:ea typeface="Times New Roman"/>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nSpc>
                          <a:spcPct val="150000"/>
                        </a:lnSpc>
                        <a:spcBef>
                          <a:spcPts val="0"/>
                        </a:spcBef>
                        <a:spcAft>
                          <a:spcPts val="0"/>
                        </a:spcAft>
                      </a:pPr>
                      <a:r>
                        <a:rPr lang="fr-FR" sz="1600" dirty="0">
                          <a:solidFill>
                            <a:srgbClr val="000000"/>
                          </a:solidFill>
                          <a:latin typeface="Times New Roman"/>
                          <a:ea typeface="Times New Roman"/>
                          <a:cs typeface="Times New Roman"/>
                        </a:rPr>
                        <a:t>Centre de santé</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1 </a:t>
                      </a:r>
                      <a:endParaRPr lang="en-US" sz="1600" dirty="0">
                        <a:latin typeface="Times New Roman"/>
                        <a:ea typeface="Times New Roman"/>
                        <a:cs typeface="Times New Roman"/>
                      </a:endParaRPr>
                    </a:p>
                    <a:p>
                      <a:pPr marL="0" marR="0">
                        <a:lnSpc>
                          <a:spcPct val="150000"/>
                        </a:lnSpc>
                        <a:spcBef>
                          <a:spcPts val="0"/>
                        </a:spcBef>
                        <a:spcAft>
                          <a:spcPts val="0"/>
                        </a:spcAft>
                      </a:pPr>
                      <a:r>
                        <a:rPr lang="fr-FR" sz="1600" dirty="0">
                          <a:solidFill>
                            <a:srgbClr val="000000"/>
                          </a:solidFill>
                          <a:latin typeface="Times New Roman"/>
                          <a:ea typeface="Times New Roman"/>
                          <a:cs typeface="Times New Roman"/>
                        </a:rPr>
                        <a:t>A la maison   …………………….….…2  Centre de santé et une copie à la maison3           Ne sait pas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8                Autre  ……………………………….…9    Autre, à spécifier                          _________________________________</a:t>
                      </a:r>
                      <a:endParaRPr lang="en-US" sz="1600" dirty="0">
                        <a:latin typeface="Times New Roman"/>
                        <a:ea typeface="Times New Roman"/>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600">
                          <a:solidFill>
                            <a:srgbClr val="000000"/>
                          </a:solidFill>
                          <a:latin typeface="Times New Roman"/>
                          <a:ea typeface="Times New Roman"/>
                          <a:cs typeface="Times New Roman"/>
                        </a:rPr>
                        <a:t> </a:t>
                      </a:r>
                      <a:endParaRPr lang="en-US" sz="1600">
                        <a:latin typeface="Times New Roman"/>
                        <a:ea typeface="Times New Roman"/>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3010829">
                <a:tc>
                  <a:txBody>
                    <a:bodyPr/>
                    <a:lstStyle/>
                    <a:p>
                      <a:pPr marL="0" marR="0">
                        <a:spcBef>
                          <a:spcPts val="0"/>
                        </a:spcBef>
                        <a:spcAft>
                          <a:spcPts val="0"/>
                        </a:spcAft>
                      </a:pPr>
                      <a:r>
                        <a:rPr lang="fr-FR" sz="1600">
                          <a:solidFill>
                            <a:srgbClr val="000000"/>
                          </a:solidFill>
                          <a:latin typeface="Times New Roman"/>
                          <a:ea typeface="Times New Roman"/>
                          <a:cs typeface="Times New Roman"/>
                        </a:rPr>
                        <a:t>34.</a:t>
                      </a:r>
                      <a:endParaRPr lang="en-US" sz="1600">
                        <a:latin typeface="Times New Roman"/>
                        <a:ea typeface="Times New Roman"/>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600">
                          <a:solidFill>
                            <a:srgbClr val="000000"/>
                          </a:solidFill>
                          <a:latin typeface="Times New Roman"/>
                          <a:ea typeface="Times New Roman"/>
                          <a:cs typeface="Times New Roman"/>
                        </a:rPr>
                        <a:t>Avez-vous une carte où sont notées les vaccinations de </a:t>
                      </a:r>
                      <a:r>
                        <a:rPr lang="fr-FR" sz="1600" u="sng">
                          <a:solidFill>
                            <a:srgbClr val="000000"/>
                          </a:solidFill>
                          <a:latin typeface="Times New Roman"/>
                          <a:ea typeface="Times New Roman"/>
                          <a:cs typeface="Times New Roman"/>
                        </a:rPr>
                        <a:t>(Nom)</a:t>
                      </a:r>
                      <a:r>
                        <a:rPr lang="fr-FR" sz="1600">
                          <a:solidFill>
                            <a:srgbClr val="000000"/>
                          </a:solidFill>
                          <a:latin typeface="Times New Roman"/>
                          <a:ea typeface="Times New Roman"/>
                          <a:cs typeface="Times New Roman"/>
                        </a:rPr>
                        <a:t>?  </a:t>
                      </a:r>
                      <a:r>
                        <a:rPr lang="fr-FR" sz="1600" i="1">
                          <a:solidFill>
                            <a:srgbClr val="000000"/>
                          </a:solidFill>
                          <a:latin typeface="Times New Roman"/>
                          <a:ea typeface="Times New Roman"/>
                          <a:cs typeface="Times New Roman"/>
                        </a:rPr>
                        <a:t>(Encerclez votre choix)       </a:t>
                      </a:r>
                      <a:r>
                        <a:rPr lang="fr-FR" sz="1600">
                          <a:solidFill>
                            <a:srgbClr val="000000"/>
                          </a:solidFill>
                          <a:latin typeface="Times New Roman"/>
                          <a:ea typeface="Times New Roman"/>
                          <a:cs typeface="Times New Roman"/>
                        </a:rPr>
                        <a:t>                                            </a:t>
                      </a:r>
                      <a:endParaRPr lang="en-US" sz="1600">
                        <a:latin typeface="Times New Roman"/>
                        <a:ea typeface="Times New Roman"/>
                        <a:cs typeface="Times New Roman"/>
                      </a:endParaRPr>
                    </a:p>
                    <a:p>
                      <a:pPr marL="0" marR="0">
                        <a:spcBef>
                          <a:spcPts val="0"/>
                        </a:spcBef>
                        <a:spcAft>
                          <a:spcPts val="0"/>
                        </a:spcAft>
                      </a:pPr>
                      <a:r>
                        <a:rPr lang="fr-FR" sz="1600">
                          <a:solidFill>
                            <a:srgbClr val="000000"/>
                          </a:solidFill>
                          <a:latin typeface="Times New Roman"/>
                          <a:ea typeface="Times New Roman"/>
                          <a:cs typeface="Times New Roman"/>
                        </a:rPr>
                        <a:t>                                                                             </a:t>
                      </a:r>
                      <a:r>
                        <a:rPr lang="fr-FR" sz="1600" i="1">
                          <a:solidFill>
                            <a:srgbClr val="000000"/>
                          </a:solidFill>
                          <a:latin typeface="Times New Roman"/>
                          <a:ea typeface="Times New Roman"/>
                          <a:cs typeface="Times New Roman"/>
                        </a:rPr>
                        <a:t>Si oui: </a:t>
                      </a:r>
                      <a:r>
                        <a:rPr lang="fr-FR" sz="1600">
                          <a:solidFill>
                            <a:srgbClr val="000000"/>
                          </a:solidFill>
                          <a:latin typeface="Times New Roman"/>
                          <a:ea typeface="Times New Roman"/>
                          <a:cs typeface="Times New Roman"/>
                        </a:rPr>
                        <a:t>Pourrais-je la voir s’il vous plaît?        </a:t>
                      </a:r>
                      <a:r>
                        <a:rPr lang="fr-FR" sz="1600" i="1">
                          <a:solidFill>
                            <a:srgbClr val="000000"/>
                          </a:solidFill>
                          <a:latin typeface="Times New Roman"/>
                          <a:ea typeface="Times New Roman"/>
                          <a:cs typeface="Times New Roman"/>
                        </a:rPr>
                        <a:t>                                     Remarque: Les vaccinations peuvent être notées sur la carte de santé de </a:t>
                      </a:r>
                      <a:r>
                        <a:rPr lang="fr-FR" sz="1600" i="1" u="sng">
                          <a:solidFill>
                            <a:srgbClr val="000000"/>
                          </a:solidFill>
                          <a:latin typeface="Times New Roman"/>
                          <a:ea typeface="Times New Roman"/>
                          <a:cs typeface="Times New Roman"/>
                        </a:rPr>
                        <a:t>(Nom</a:t>
                      </a:r>
                      <a:r>
                        <a:rPr lang="fr-FR" sz="1600" i="1">
                          <a:solidFill>
                            <a:srgbClr val="000000"/>
                          </a:solidFill>
                          <a:latin typeface="Times New Roman"/>
                          <a:ea typeface="Times New Roman"/>
                          <a:cs typeface="Times New Roman"/>
                        </a:rPr>
                        <a:t>) ou une autre carte fournie par le fournisseur de soins de santé.</a:t>
                      </a:r>
                      <a:endParaRPr lang="en-US" sz="1600">
                        <a:latin typeface="Times New Roman"/>
                        <a:ea typeface="Times New Roman"/>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nSpc>
                          <a:spcPct val="150000"/>
                        </a:lnSpc>
                        <a:spcBef>
                          <a:spcPts val="0"/>
                        </a:spcBef>
                        <a:spcAft>
                          <a:spcPts val="0"/>
                        </a:spcAft>
                      </a:pPr>
                      <a:r>
                        <a:rPr lang="fr-FR" sz="1600" dirty="0">
                          <a:solidFill>
                            <a:srgbClr val="000000"/>
                          </a:solidFill>
                          <a:latin typeface="Times New Roman"/>
                          <a:ea typeface="Times New Roman"/>
                          <a:cs typeface="Times New Roman"/>
                        </a:rPr>
                        <a:t>Oui, vu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1        Oui, pas vu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2                    Pas de carte</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8</a:t>
                      </a:r>
                      <a:endParaRPr lang="en-US" sz="1600" dirty="0">
                        <a:latin typeface="Times New Roman"/>
                        <a:ea typeface="Times New Roman"/>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600" dirty="0">
                          <a:solidFill>
                            <a:srgbClr val="000000"/>
                          </a:solidFill>
                          <a:latin typeface="Times New Roman"/>
                          <a:ea typeface="Times New Roman"/>
                          <a:cs typeface="Times New Roman"/>
                        </a:rPr>
                        <a:t>  2 ou 8→Q36</a:t>
                      </a:r>
                      <a:endParaRPr lang="en-US" sz="1600" dirty="0">
                        <a:latin typeface="Times New Roman"/>
                        <a:ea typeface="Times New Roman"/>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bl>
          </a:graphicData>
        </a:graphic>
      </p:graphicFrame>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 y="-2"/>
          <a:ext cx="9144001" cy="6858002"/>
        </p:xfrm>
        <a:graphic>
          <a:graphicData uri="http://schemas.openxmlformats.org/drawingml/2006/table">
            <a:tbl>
              <a:tblPr/>
              <a:tblGrid>
                <a:gridCol w="474959"/>
                <a:gridCol w="1210513"/>
                <a:gridCol w="450790"/>
                <a:gridCol w="436079"/>
                <a:gridCol w="417166"/>
                <a:gridCol w="1603511"/>
                <a:gridCol w="545362"/>
                <a:gridCol w="269002"/>
                <a:gridCol w="745013"/>
                <a:gridCol w="269002"/>
                <a:gridCol w="269002"/>
                <a:gridCol w="155518"/>
                <a:gridCol w="269002"/>
                <a:gridCol w="894225"/>
                <a:gridCol w="1134857"/>
              </a:tblGrid>
              <a:tr h="514729">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35.</a:t>
                      </a:r>
                      <a:endParaRPr lang="en-US" sz="1400" dirty="0">
                        <a:solidFill>
                          <a:srgbClr val="000000"/>
                        </a:solidFill>
                        <a:latin typeface="Times New Roman"/>
                        <a:ea typeface="Times New Roman"/>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2"/>
                    </a:solidFill>
                  </a:tcPr>
                </a:tc>
                <a:tc gridSpan="13">
                  <a:txBody>
                    <a:bodyPr/>
                    <a:lstStyle/>
                    <a:p>
                      <a:pPr marL="0" marR="0">
                        <a:spcBef>
                          <a:spcPts val="0"/>
                        </a:spcBef>
                        <a:spcAft>
                          <a:spcPts val="0"/>
                        </a:spcAft>
                      </a:pPr>
                      <a:r>
                        <a:rPr lang="fr-FR" sz="1400" i="1" dirty="0">
                          <a:solidFill>
                            <a:srgbClr val="000000"/>
                          </a:solidFill>
                          <a:latin typeface="Times New Roman"/>
                          <a:ea typeface="Times New Roman"/>
                          <a:cs typeface="Times New Roman"/>
                        </a:rPr>
                        <a:t>Encercler «1» pour chaque vaccination enregistrée sur la carte de santé/ vaccination. Si la vaccination n'est pas répertoriée, encerclez "2"</a:t>
                      </a:r>
                      <a:endParaRPr lang="en-US" sz="1400" dirty="0">
                        <a:solidFill>
                          <a:srgbClr val="000000"/>
                        </a:solidFill>
                        <a:latin typeface="Times New Roman"/>
                        <a:ea typeface="Times New Roman"/>
                        <a:cs typeface="Times New Roman"/>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2"/>
                    </a:solidFill>
                  </a:tcPr>
                </a:tc>
              </a:tr>
              <a:tr h="302782">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endParaRPr lang="en-US" sz="1400">
                        <a:solidFill>
                          <a:srgbClr val="000000"/>
                        </a:solidFill>
                        <a:latin typeface="Calibri"/>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400">
                        <a:solidFill>
                          <a:srgbClr val="000000"/>
                        </a:solidFill>
                        <a:latin typeface="Calibri"/>
                        <a:ea typeface="Times New Roman"/>
                        <a:cs typeface="Times New Roman"/>
                      </a:endParaRPr>
                    </a:p>
                  </a:txBody>
                  <a:tcPr marL="63610" marR="63610" marT="0" marB="0" anchor="b">
                    <a:lnL>
                      <a:noFill/>
                    </a:lnL>
                    <a:lnR>
                      <a:noFill/>
                    </a:lnR>
                    <a:lnT>
                      <a:noFill/>
                    </a:lnT>
                    <a:lnB>
                      <a:noFill/>
                    </a:lnB>
                    <a:solidFill>
                      <a:schemeClr val="tx2"/>
                    </a:solidFill>
                  </a:tcPr>
                </a:tc>
                <a:tc>
                  <a:txBody>
                    <a:bodyPr/>
                    <a:lstStyle/>
                    <a:p>
                      <a:endParaRPr lang="en-US" sz="1400" dirty="0">
                        <a:solidFill>
                          <a:srgbClr val="000000"/>
                        </a:solidFill>
                        <a:latin typeface="Calibri"/>
                        <a:ea typeface="Times New Roman"/>
                        <a:cs typeface="Times New Roman"/>
                      </a:endParaRPr>
                    </a:p>
                  </a:txBody>
                  <a:tcPr marL="63610" marR="63610" marT="0" marB="0" anchor="b">
                    <a:lnL>
                      <a:noFill/>
                    </a:lnL>
                    <a:lnR>
                      <a:noFill/>
                    </a:lnR>
                    <a:lnT>
                      <a:noFill/>
                    </a:lnT>
                    <a:lnB>
                      <a:noFill/>
                    </a:lnB>
                    <a:solidFill>
                      <a:schemeClr val="tx2"/>
                    </a:solidFill>
                  </a:tcPr>
                </a:tc>
                <a:tc>
                  <a:txBody>
                    <a:bodyPr/>
                    <a:lstStyle/>
                    <a:p>
                      <a:endParaRPr lang="en-US" sz="1400">
                        <a:solidFill>
                          <a:srgbClr val="000000"/>
                        </a:solidFill>
                        <a:latin typeface="Calibri"/>
                        <a:ea typeface="Times New Roman"/>
                        <a:cs typeface="Times New Roman"/>
                      </a:endParaRPr>
                    </a:p>
                  </a:txBody>
                  <a:tcPr marL="63610" marR="63610" marT="0" marB="0" anchor="b">
                    <a:lnL>
                      <a:noFill/>
                    </a:lnL>
                    <a:lnR>
                      <a:noFill/>
                    </a:lnR>
                    <a:lnT>
                      <a:noFill/>
                    </a:lnT>
                    <a:lnB>
                      <a:noFill/>
                    </a:lnB>
                    <a:solidFill>
                      <a:schemeClr val="tx2"/>
                    </a:solidFill>
                  </a:tcPr>
                </a:tc>
                <a:tc>
                  <a:txBody>
                    <a:bodyPr/>
                    <a:lstStyle/>
                    <a:p>
                      <a:endParaRPr lang="en-US" sz="1400">
                        <a:solidFill>
                          <a:srgbClr val="000000"/>
                        </a:solidFill>
                        <a:latin typeface="Calibri"/>
                        <a:ea typeface="Times New Roman"/>
                        <a:cs typeface="Times New Roman"/>
                      </a:endParaRPr>
                    </a:p>
                  </a:txBody>
                  <a:tcPr marL="63610" marR="63610" marT="0" marB="0" anchor="b">
                    <a:lnL>
                      <a:noFill/>
                    </a:lnL>
                    <a:lnR>
                      <a:noFill/>
                    </a:lnR>
                    <a:lnT>
                      <a:noFill/>
                    </a:lnT>
                    <a:lnB>
                      <a:noFill/>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OUI</a:t>
                      </a:r>
                      <a:endParaRPr lang="en-US" sz="1400">
                        <a:solidFill>
                          <a:srgbClr val="000000"/>
                        </a:solidFill>
                        <a:latin typeface="Times New Roman"/>
                        <a:ea typeface="Times New Roman"/>
                        <a:cs typeface="Times New Roman"/>
                      </a:endParaRPr>
                    </a:p>
                  </a:txBody>
                  <a:tcPr marL="63610" marR="63610" marT="0" marB="0" anchor="b">
                    <a:lnL>
                      <a:noFill/>
                    </a:lnL>
                    <a:lnR>
                      <a:noFill/>
                    </a:lnR>
                    <a:lnT>
                      <a:noFill/>
                    </a:lnT>
                    <a:lnB w="12700" cap="flat" cmpd="sng" algn="ctr">
                      <a:solidFill>
                        <a:srgbClr val="000000"/>
                      </a:solidFill>
                      <a:prstDash val="solid"/>
                      <a:round/>
                      <a:headEnd type="none" w="med" len="med"/>
                      <a:tailEnd type="none" w="med" len="med"/>
                    </a:lnB>
                    <a:solidFill>
                      <a:schemeClr val="tx2"/>
                    </a:solidFill>
                  </a:tcPr>
                </a:tc>
                <a:tc>
                  <a:txBody>
                    <a:bodyPr/>
                    <a:lstStyle/>
                    <a:p>
                      <a:endParaRPr lang="en-US" sz="1400">
                        <a:solidFill>
                          <a:srgbClr val="000000"/>
                        </a:solidFill>
                        <a:latin typeface="Calibri"/>
                        <a:ea typeface="Times New Roman"/>
                        <a:cs typeface="Times New Roman"/>
                      </a:endParaRPr>
                    </a:p>
                  </a:txBody>
                  <a:tcPr marL="63610" marR="63610" marT="0" marB="0" anchor="b">
                    <a:lnL>
                      <a:noFill/>
                    </a:lnL>
                    <a:lnR>
                      <a:noFill/>
                    </a:lnR>
                    <a:lnT>
                      <a:noFill/>
                    </a:lnT>
                    <a:lnB>
                      <a:noFill/>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NON</a:t>
                      </a:r>
                      <a:endParaRPr lang="en-US" sz="1400">
                        <a:solidFill>
                          <a:srgbClr val="000000"/>
                        </a:solidFill>
                        <a:latin typeface="Times New Roman"/>
                        <a:ea typeface="Times New Roman"/>
                        <a:cs typeface="Times New Roman"/>
                      </a:endParaRPr>
                    </a:p>
                  </a:txBody>
                  <a:tcPr marL="63610" marR="63610" marT="0" marB="0" anchor="b">
                    <a:lnL>
                      <a:noFill/>
                    </a:lnL>
                    <a:lnR>
                      <a:noFill/>
                    </a:lnR>
                    <a:lnT>
                      <a:noFill/>
                    </a:lnT>
                    <a:lnB w="12700" cap="flat" cmpd="sng" algn="ctr">
                      <a:solidFill>
                        <a:srgbClr val="000000"/>
                      </a:solidFill>
                      <a:prstDash val="solid"/>
                      <a:round/>
                      <a:headEnd type="none" w="med" len="med"/>
                      <a:tailEnd type="none" w="med" len="med"/>
                    </a:lnB>
                    <a:solidFill>
                      <a:schemeClr val="tx2"/>
                    </a:solidFill>
                  </a:tcPr>
                </a:tc>
                <a:tc>
                  <a:txBody>
                    <a:bodyPr/>
                    <a:lstStyle/>
                    <a:p>
                      <a:endParaRPr lang="en-US" sz="1400">
                        <a:latin typeface="Calibri"/>
                        <a:ea typeface="Times New Roman"/>
                        <a:cs typeface="Times New Roman"/>
                      </a:endParaRPr>
                    </a:p>
                  </a:txBody>
                  <a:tcPr marL="63610" marR="63610" marT="0" marB="0" anchor="b">
                    <a:lnL>
                      <a:noFill/>
                    </a:lnL>
                    <a:lnR>
                      <a:noFill/>
                    </a:lnR>
                    <a:lnT>
                      <a:noFill/>
                    </a:lnT>
                    <a:lnB>
                      <a:noFill/>
                    </a:lnB>
                    <a:solidFill>
                      <a:schemeClr val="tx2"/>
                    </a:solidFill>
                  </a:tcPr>
                </a:tc>
                <a:tc>
                  <a:txBody>
                    <a:bodyPr/>
                    <a:lstStyle/>
                    <a:p>
                      <a:endParaRPr lang="en-US" sz="1400">
                        <a:latin typeface="Calibri"/>
                        <a:ea typeface="Times New Roman"/>
                        <a:cs typeface="Times New Roman"/>
                      </a:endParaRPr>
                    </a:p>
                  </a:txBody>
                  <a:tcPr marL="63610" marR="63610" marT="0" marB="0" anchor="b">
                    <a:lnL>
                      <a:noFill/>
                    </a:lnL>
                    <a:lnR>
                      <a:noFill/>
                    </a:lnR>
                    <a:lnT>
                      <a:noFill/>
                    </a:lnT>
                    <a:lnB>
                      <a:noFill/>
                    </a:lnB>
                    <a:solidFill>
                      <a:schemeClr val="tx2"/>
                    </a:solidFill>
                  </a:tcPr>
                </a:tc>
                <a:tc gridSpan="3">
                  <a:txBody>
                    <a:bodyPr/>
                    <a:lstStyle/>
                    <a:p>
                      <a:endParaRPr lang="en-US" sz="1400">
                        <a:latin typeface="Calibri"/>
                        <a:ea typeface="Times New Roman"/>
                        <a:cs typeface="Times New Roman"/>
                      </a:endParaRPr>
                    </a:p>
                  </a:txBody>
                  <a:tcPr marL="63610" marR="63610"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r>
              <a:tr h="302782">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gridSpan="4">
                  <a:txBody>
                    <a:bodyPr/>
                    <a:lstStyle/>
                    <a:p>
                      <a:pPr marL="0" marR="0">
                        <a:spcBef>
                          <a:spcPts val="0"/>
                        </a:spcBef>
                        <a:spcAft>
                          <a:spcPts val="0"/>
                        </a:spcAft>
                      </a:pPr>
                      <a:r>
                        <a:rPr lang="fr-FR" sz="1400" dirty="0">
                          <a:solidFill>
                            <a:srgbClr val="000000"/>
                          </a:solidFill>
                          <a:latin typeface="Times New Roman"/>
                          <a:ea typeface="Times New Roman"/>
                          <a:cs typeface="Times New Roman"/>
                        </a:rPr>
                        <a:t>BCG</a:t>
                      </a:r>
                      <a:endParaRPr lang="en-US" sz="1400" dirty="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400">
                        <a:solidFill>
                          <a:srgbClr val="000000"/>
                        </a:solidFill>
                        <a:latin typeface="Calibri"/>
                        <a:ea typeface="Times New Roman"/>
                        <a:cs typeface="Times New Roman"/>
                      </a:endParaRPr>
                    </a:p>
                  </a:txBody>
                  <a:tcPr marL="63610" marR="63610"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1</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2</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400">
                        <a:latin typeface="Calibri"/>
                        <a:ea typeface="Times New Roman"/>
                        <a:cs typeface="Times New Roman"/>
                      </a:endParaRPr>
                    </a:p>
                  </a:txBody>
                  <a:tcPr marL="63610" marR="63610" marT="0" marB="0" anchor="b">
                    <a:lnL>
                      <a:noFill/>
                    </a:lnL>
                    <a:lnR>
                      <a:noFill/>
                    </a:lnR>
                    <a:lnT>
                      <a:noFill/>
                    </a:lnT>
                    <a:lnB>
                      <a:noFill/>
                    </a:lnB>
                    <a:solidFill>
                      <a:schemeClr val="tx2"/>
                    </a:solidFill>
                  </a:tcPr>
                </a:tc>
                <a:tc gridSpan="3">
                  <a:txBody>
                    <a:bodyPr/>
                    <a:lstStyle/>
                    <a:p>
                      <a:endParaRPr lang="en-US" sz="1400">
                        <a:latin typeface="Calibri"/>
                        <a:ea typeface="Times New Roman"/>
                        <a:cs typeface="Times New Roman"/>
                      </a:endParaRPr>
                    </a:p>
                  </a:txBody>
                  <a:tcPr marL="63610" marR="63610"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r>
              <a:tr h="302782">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gridSpan="4">
                  <a:txBody>
                    <a:bodyPr/>
                    <a:lstStyle/>
                    <a:p>
                      <a:pPr marL="0" marR="0">
                        <a:spcBef>
                          <a:spcPts val="0"/>
                        </a:spcBef>
                        <a:spcAft>
                          <a:spcPts val="0"/>
                        </a:spcAft>
                      </a:pPr>
                      <a:r>
                        <a:rPr lang="fr-FR" sz="1400">
                          <a:solidFill>
                            <a:srgbClr val="000000"/>
                          </a:solidFill>
                          <a:latin typeface="Times New Roman"/>
                          <a:ea typeface="Times New Roman"/>
                          <a:cs typeface="Times New Roman"/>
                        </a:rPr>
                        <a:t>Polio 0 (à la naissance)</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400" dirty="0">
                        <a:solidFill>
                          <a:srgbClr val="000000"/>
                        </a:solidFill>
                        <a:latin typeface="Calibri"/>
                        <a:ea typeface="Times New Roman"/>
                        <a:cs typeface="Times New Roman"/>
                      </a:endParaRPr>
                    </a:p>
                  </a:txBody>
                  <a:tcPr marL="63610" marR="63610"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1</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2</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400">
                        <a:latin typeface="Calibri"/>
                        <a:ea typeface="Times New Roman"/>
                        <a:cs typeface="Times New Roman"/>
                      </a:endParaRPr>
                    </a:p>
                  </a:txBody>
                  <a:tcPr marL="63610" marR="63610" marT="0" marB="0" anchor="b">
                    <a:lnL>
                      <a:noFill/>
                    </a:lnL>
                    <a:lnR>
                      <a:noFill/>
                    </a:lnR>
                    <a:lnT>
                      <a:noFill/>
                    </a:lnT>
                    <a:lnB>
                      <a:noFill/>
                    </a:lnB>
                    <a:solidFill>
                      <a:schemeClr val="tx2"/>
                    </a:solidFill>
                  </a:tcPr>
                </a:tc>
                <a:tc gridSpan="3">
                  <a:txBody>
                    <a:bodyPr/>
                    <a:lstStyle/>
                    <a:p>
                      <a:endParaRPr lang="en-US" sz="1400">
                        <a:latin typeface="Calibri"/>
                        <a:ea typeface="Times New Roman"/>
                        <a:cs typeface="Times New Roman"/>
                      </a:endParaRPr>
                    </a:p>
                  </a:txBody>
                  <a:tcPr marL="63610" marR="63610"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r>
              <a:tr h="302782">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gridSpan="4">
                  <a:txBody>
                    <a:bodyPr/>
                    <a:lstStyle/>
                    <a:p>
                      <a:pPr marL="0" marR="0">
                        <a:spcBef>
                          <a:spcPts val="0"/>
                        </a:spcBef>
                        <a:spcAft>
                          <a:spcPts val="0"/>
                        </a:spcAft>
                      </a:pPr>
                      <a:r>
                        <a:rPr lang="fr-FR" sz="1400">
                          <a:solidFill>
                            <a:srgbClr val="000000"/>
                          </a:solidFill>
                          <a:latin typeface="Times New Roman"/>
                          <a:ea typeface="Times New Roman"/>
                          <a:cs typeface="Times New Roman"/>
                        </a:rPr>
                        <a:t>Polio 1</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400" dirty="0">
                        <a:solidFill>
                          <a:srgbClr val="000000"/>
                        </a:solidFill>
                        <a:latin typeface="Calibri"/>
                        <a:ea typeface="Times New Roman"/>
                        <a:cs typeface="Times New Roman"/>
                      </a:endParaRPr>
                    </a:p>
                  </a:txBody>
                  <a:tcPr marL="63610" marR="63610"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1</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2</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400">
                        <a:latin typeface="Calibri"/>
                        <a:ea typeface="Times New Roman"/>
                        <a:cs typeface="Times New Roman"/>
                      </a:endParaRPr>
                    </a:p>
                  </a:txBody>
                  <a:tcPr marL="63610" marR="63610" marT="0" marB="0" anchor="b">
                    <a:lnL>
                      <a:noFill/>
                    </a:lnL>
                    <a:lnR>
                      <a:noFill/>
                    </a:lnR>
                    <a:lnT>
                      <a:noFill/>
                    </a:lnT>
                    <a:lnB>
                      <a:noFill/>
                    </a:lnB>
                    <a:solidFill>
                      <a:schemeClr val="tx2"/>
                    </a:solidFill>
                  </a:tcPr>
                </a:tc>
                <a:tc gridSpan="3">
                  <a:txBody>
                    <a:bodyPr/>
                    <a:lstStyle/>
                    <a:p>
                      <a:endParaRPr lang="en-US" sz="1400">
                        <a:latin typeface="Calibri"/>
                        <a:ea typeface="Times New Roman"/>
                        <a:cs typeface="Times New Roman"/>
                      </a:endParaRPr>
                    </a:p>
                  </a:txBody>
                  <a:tcPr marL="63610" marR="63610"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r>
              <a:tr h="302782">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gridSpan="4">
                  <a:txBody>
                    <a:bodyPr/>
                    <a:lstStyle/>
                    <a:p>
                      <a:pPr marL="0" marR="0">
                        <a:spcBef>
                          <a:spcPts val="0"/>
                        </a:spcBef>
                        <a:spcAft>
                          <a:spcPts val="0"/>
                        </a:spcAft>
                      </a:pPr>
                      <a:r>
                        <a:rPr lang="fr-FR" sz="1400">
                          <a:solidFill>
                            <a:srgbClr val="000000"/>
                          </a:solidFill>
                          <a:latin typeface="Times New Roman"/>
                          <a:ea typeface="Times New Roman"/>
                          <a:cs typeface="Times New Roman"/>
                        </a:rPr>
                        <a:t>Polio 2</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400" dirty="0">
                        <a:solidFill>
                          <a:srgbClr val="000000"/>
                        </a:solidFill>
                        <a:latin typeface="Calibri"/>
                        <a:ea typeface="Times New Roman"/>
                        <a:cs typeface="Times New Roman"/>
                      </a:endParaRPr>
                    </a:p>
                  </a:txBody>
                  <a:tcPr marL="63610" marR="63610"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1</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2</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400">
                        <a:latin typeface="Calibri"/>
                        <a:ea typeface="Times New Roman"/>
                        <a:cs typeface="Times New Roman"/>
                      </a:endParaRPr>
                    </a:p>
                  </a:txBody>
                  <a:tcPr marL="63610" marR="63610" marT="0" marB="0" anchor="b">
                    <a:lnL>
                      <a:noFill/>
                    </a:lnL>
                    <a:lnR>
                      <a:noFill/>
                    </a:lnR>
                    <a:lnT>
                      <a:noFill/>
                    </a:lnT>
                    <a:lnB>
                      <a:noFill/>
                    </a:lnB>
                    <a:solidFill>
                      <a:schemeClr val="tx2"/>
                    </a:solidFill>
                  </a:tcPr>
                </a:tc>
                <a:tc gridSpan="3">
                  <a:txBody>
                    <a:bodyPr/>
                    <a:lstStyle/>
                    <a:p>
                      <a:endParaRPr lang="en-US" sz="1400">
                        <a:latin typeface="Calibri"/>
                        <a:ea typeface="Times New Roman"/>
                        <a:cs typeface="Times New Roman"/>
                      </a:endParaRPr>
                    </a:p>
                  </a:txBody>
                  <a:tcPr marL="63610" marR="63610"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r>
              <a:tr h="302782">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gridSpan="4">
                  <a:txBody>
                    <a:bodyPr/>
                    <a:lstStyle/>
                    <a:p>
                      <a:pPr marL="0" marR="0">
                        <a:spcBef>
                          <a:spcPts val="0"/>
                        </a:spcBef>
                        <a:spcAft>
                          <a:spcPts val="0"/>
                        </a:spcAft>
                      </a:pPr>
                      <a:r>
                        <a:rPr lang="fr-FR" sz="1400">
                          <a:solidFill>
                            <a:srgbClr val="000000"/>
                          </a:solidFill>
                          <a:latin typeface="Times New Roman"/>
                          <a:ea typeface="Times New Roman"/>
                          <a:cs typeface="Times New Roman"/>
                        </a:rPr>
                        <a:t>Polio 3</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400" dirty="0">
                        <a:solidFill>
                          <a:srgbClr val="000000"/>
                        </a:solidFill>
                        <a:latin typeface="Calibri"/>
                        <a:ea typeface="Times New Roman"/>
                        <a:cs typeface="Times New Roman"/>
                      </a:endParaRPr>
                    </a:p>
                  </a:txBody>
                  <a:tcPr marL="63610" marR="63610"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1</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2</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400" dirty="0">
                          <a:solidFill>
                            <a:srgbClr val="000000"/>
                          </a:solidFill>
                          <a:latin typeface="Times New Roman"/>
                          <a:ea typeface="Times New Roman"/>
                          <a:cs typeface="Times New Roman"/>
                        </a:rPr>
                        <a:t> </a:t>
                      </a:r>
                      <a:endParaRPr lang="en-US" sz="1400" dirty="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400">
                        <a:latin typeface="Calibri"/>
                        <a:ea typeface="Times New Roman"/>
                        <a:cs typeface="Times New Roman"/>
                      </a:endParaRPr>
                    </a:p>
                  </a:txBody>
                  <a:tcPr marL="63610" marR="63610" marT="0" marB="0" anchor="b">
                    <a:lnL>
                      <a:noFill/>
                    </a:lnL>
                    <a:lnR>
                      <a:noFill/>
                    </a:lnR>
                    <a:lnT>
                      <a:noFill/>
                    </a:lnT>
                    <a:lnB>
                      <a:noFill/>
                    </a:lnB>
                    <a:solidFill>
                      <a:schemeClr val="tx2"/>
                    </a:solidFill>
                  </a:tcPr>
                </a:tc>
                <a:tc gridSpan="3">
                  <a:txBody>
                    <a:bodyPr/>
                    <a:lstStyle/>
                    <a:p>
                      <a:endParaRPr lang="en-US" sz="1400">
                        <a:latin typeface="Calibri"/>
                        <a:ea typeface="Times New Roman"/>
                        <a:cs typeface="Times New Roman"/>
                      </a:endParaRPr>
                    </a:p>
                  </a:txBody>
                  <a:tcPr marL="63610" marR="63610"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r>
              <a:tr h="302782">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gridSpan="4">
                  <a:txBody>
                    <a:bodyPr/>
                    <a:lstStyle/>
                    <a:p>
                      <a:pPr marL="0" marR="0">
                        <a:spcBef>
                          <a:spcPts val="0"/>
                        </a:spcBef>
                        <a:spcAft>
                          <a:spcPts val="0"/>
                        </a:spcAft>
                      </a:pPr>
                      <a:r>
                        <a:rPr lang="fr-FR" sz="1400">
                          <a:solidFill>
                            <a:srgbClr val="000000"/>
                          </a:solidFill>
                          <a:latin typeface="Times New Roman"/>
                          <a:ea typeface="Times New Roman"/>
                          <a:cs typeface="Times New Roman"/>
                        </a:rPr>
                        <a:t>DTC-Hep-Hib1</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400" dirty="0">
                        <a:solidFill>
                          <a:srgbClr val="000000"/>
                        </a:solidFill>
                        <a:latin typeface="Calibri"/>
                        <a:ea typeface="Times New Roman"/>
                        <a:cs typeface="Times New Roman"/>
                      </a:endParaRPr>
                    </a:p>
                  </a:txBody>
                  <a:tcPr marL="63610" marR="63610"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1</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2</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400">
                        <a:latin typeface="Calibri"/>
                        <a:ea typeface="Times New Roman"/>
                        <a:cs typeface="Times New Roman"/>
                      </a:endParaRPr>
                    </a:p>
                  </a:txBody>
                  <a:tcPr marL="63610" marR="63610" marT="0" marB="0" anchor="b">
                    <a:lnL>
                      <a:noFill/>
                    </a:lnL>
                    <a:lnR>
                      <a:noFill/>
                    </a:lnR>
                    <a:lnT>
                      <a:noFill/>
                    </a:lnT>
                    <a:lnB>
                      <a:noFill/>
                    </a:lnB>
                    <a:solidFill>
                      <a:schemeClr val="tx2"/>
                    </a:solidFill>
                  </a:tcPr>
                </a:tc>
                <a:tc gridSpan="3">
                  <a:txBody>
                    <a:bodyPr/>
                    <a:lstStyle/>
                    <a:p>
                      <a:endParaRPr lang="en-US" sz="1400">
                        <a:latin typeface="Calibri"/>
                        <a:ea typeface="Times New Roman"/>
                        <a:cs typeface="Times New Roman"/>
                      </a:endParaRPr>
                    </a:p>
                  </a:txBody>
                  <a:tcPr marL="63610" marR="63610"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r>
              <a:tr h="302782">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gridSpan="4">
                  <a:txBody>
                    <a:bodyPr/>
                    <a:lstStyle/>
                    <a:p>
                      <a:pPr marL="0" marR="0">
                        <a:spcBef>
                          <a:spcPts val="0"/>
                        </a:spcBef>
                        <a:spcAft>
                          <a:spcPts val="0"/>
                        </a:spcAft>
                      </a:pPr>
                      <a:r>
                        <a:rPr lang="fr-FR" sz="1400">
                          <a:solidFill>
                            <a:srgbClr val="000000"/>
                          </a:solidFill>
                          <a:latin typeface="Times New Roman"/>
                          <a:ea typeface="Times New Roman"/>
                          <a:cs typeface="Times New Roman"/>
                        </a:rPr>
                        <a:t>DTC-Hep-Hib2</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400" dirty="0">
                        <a:solidFill>
                          <a:srgbClr val="000000"/>
                        </a:solidFill>
                        <a:latin typeface="Calibri"/>
                        <a:ea typeface="Times New Roman"/>
                        <a:cs typeface="Times New Roman"/>
                      </a:endParaRPr>
                    </a:p>
                  </a:txBody>
                  <a:tcPr marL="63610" marR="63610"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1</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2</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400">
                        <a:latin typeface="Calibri"/>
                        <a:ea typeface="Times New Roman"/>
                        <a:cs typeface="Times New Roman"/>
                      </a:endParaRPr>
                    </a:p>
                  </a:txBody>
                  <a:tcPr marL="63610" marR="63610" marT="0" marB="0" anchor="b">
                    <a:lnL>
                      <a:noFill/>
                    </a:lnL>
                    <a:lnR>
                      <a:noFill/>
                    </a:lnR>
                    <a:lnT>
                      <a:noFill/>
                    </a:lnT>
                    <a:lnB>
                      <a:noFill/>
                    </a:lnB>
                    <a:solidFill>
                      <a:schemeClr val="tx2"/>
                    </a:solidFill>
                  </a:tcPr>
                </a:tc>
                <a:tc gridSpan="3">
                  <a:txBody>
                    <a:bodyPr/>
                    <a:lstStyle/>
                    <a:p>
                      <a:endParaRPr lang="en-US" sz="1400">
                        <a:latin typeface="Calibri"/>
                        <a:ea typeface="Times New Roman"/>
                        <a:cs typeface="Times New Roman"/>
                      </a:endParaRPr>
                    </a:p>
                  </a:txBody>
                  <a:tcPr marL="63610" marR="63610"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r>
              <a:tr h="302782">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gridSpan="4">
                  <a:txBody>
                    <a:bodyPr/>
                    <a:lstStyle/>
                    <a:p>
                      <a:pPr marL="0" marR="0">
                        <a:spcBef>
                          <a:spcPts val="0"/>
                        </a:spcBef>
                        <a:spcAft>
                          <a:spcPts val="0"/>
                        </a:spcAft>
                      </a:pPr>
                      <a:r>
                        <a:rPr lang="fr-FR" sz="1400">
                          <a:solidFill>
                            <a:srgbClr val="000000"/>
                          </a:solidFill>
                          <a:latin typeface="Times New Roman"/>
                          <a:ea typeface="Times New Roman"/>
                          <a:cs typeface="Times New Roman"/>
                        </a:rPr>
                        <a:t>DTC-Hep-Hib3</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400">
                        <a:solidFill>
                          <a:srgbClr val="000000"/>
                        </a:solidFill>
                        <a:latin typeface="Calibri"/>
                        <a:ea typeface="Times New Roman"/>
                        <a:cs typeface="Times New Roman"/>
                      </a:endParaRPr>
                    </a:p>
                  </a:txBody>
                  <a:tcPr marL="63610" marR="63610"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400" dirty="0">
                          <a:solidFill>
                            <a:srgbClr val="000000"/>
                          </a:solidFill>
                          <a:latin typeface="Times New Roman"/>
                          <a:ea typeface="Times New Roman"/>
                          <a:cs typeface="Times New Roman"/>
                        </a:rPr>
                        <a:t>1</a:t>
                      </a:r>
                      <a:endParaRPr lang="en-US" sz="1400" dirty="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2</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400">
                        <a:latin typeface="Calibri"/>
                        <a:ea typeface="Times New Roman"/>
                        <a:cs typeface="Times New Roman"/>
                      </a:endParaRPr>
                    </a:p>
                  </a:txBody>
                  <a:tcPr marL="63610" marR="63610" marT="0" marB="0" anchor="b">
                    <a:lnL>
                      <a:noFill/>
                    </a:lnL>
                    <a:lnR>
                      <a:noFill/>
                    </a:lnR>
                    <a:lnT>
                      <a:noFill/>
                    </a:lnT>
                    <a:lnB>
                      <a:noFill/>
                    </a:lnB>
                    <a:solidFill>
                      <a:schemeClr val="tx2"/>
                    </a:solidFill>
                  </a:tcPr>
                </a:tc>
                <a:tc gridSpan="3">
                  <a:txBody>
                    <a:bodyPr/>
                    <a:lstStyle/>
                    <a:p>
                      <a:endParaRPr lang="en-US" sz="1400">
                        <a:latin typeface="Calibri"/>
                        <a:ea typeface="Times New Roman"/>
                        <a:cs typeface="Times New Roman"/>
                      </a:endParaRPr>
                    </a:p>
                  </a:txBody>
                  <a:tcPr marL="63610" marR="63610"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r>
              <a:tr h="302782">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gridSpan="3">
                  <a:txBody>
                    <a:bodyPr/>
                    <a:lstStyle/>
                    <a:p>
                      <a:pPr marL="0" marR="0">
                        <a:spcBef>
                          <a:spcPts val="0"/>
                        </a:spcBef>
                        <a:spcAft>
                          <a:spcPts val="0"/>
                        </a:spcAft>
                      </a:pPr>
                      <a:r>
                        <a:rPr lang="fr-FR" sz="1400">
                          <a:solidFill>
                            <a:srgbClr val="000000"/>
                          </a:solidFill>
                          <a:latin typeface="Times New Roman"/>
                          <a:ea typeface="Times New Roman"/>
                          <a:cs typeface="Times New Roman"/>
                        </a:rPr>
                        <a:t>Fièvre jaune</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hMerge="1">
                  <a:txBody>
                    <a:bodyPr/>
                    <a:lstStyle/>
                    <a:p>
                      <a:endParaRPr lang="en-US"/>
                    </a:p>
                  </a:txBody>
                  <a:tcPr/>
                </a:tc>
                <a:tc hMerge="1">
                  <a:txBody>
                    <a:bodyPr/>
                    <a:lstStyle/>
                    <a:p>
                      <a:endParaRPr lang="en-US"/>
                    </a:p>
                  </a:txBody>
                  <a:tcPr/>
                </a:tc>
                <a:tc>
                  <a:txBody>
                    <a:bodyPr/>
                    <a:lstStyle/>
                    <a:p>
                      <a:endParaRPr lang="en-US" sz="1400">
                        <a:solidFill>
                          <a:srgbClr val="000000"/>
                        </a:solidFill>
                        <a:latin typeface="Calibri"/>
                        <a:ea typeface="Times New Roman"/>
                        <a:cs typeface="Times New Roman"/>
                      </a:endParaRPr>
                    </a:p>
                  </a:txBody>
                  <a:tcPr marL="63610" marR="63610" marT="0" marB="0" anchor="b">
                    <a:lnL>
                      <a:noFill/>
                    </a:lnL>
                    <a:lnR>
                      <a:noFill/>
                    </a:lnR>
                    <a:lnT>
                      <a:noFill/>
                    </a:lnT>
                    <a:lnB>
                      <a:noFill/>
                    </a:lnB>
                    <a:solidFill>
                      <a:schemeClr val="tx2"/>
                    </a:solidFill>
                  </a:tcPr>
                </a:tc>
                <a:tc>
                  <a:txBody>
                    <a:bodyPr/>
                    <a:lstStyle/>
                    <a:p>
                      <a:endParaRPr lang="en-US" sz="1400">
                        <a:solidFill>
                          <a:srgbClr val="000000"/>
                        </a:solidFill>
                        <a:latin typeface="Calibri"/>
                        <a:ea typeface="Times New Roman"/>
                        <a:cs typeface="Times New Roman"/>
                      </a:endParaRPr>
                    </a:p>
                  </a:txBody>
                  <a:tcPr marL="63610" marR="63610"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400" dirty="0">
                          <a:solidFill>
                            <a:srgbClr val="000000"/>
                          </a:solidFill>
                          <a:latin typeface="Times New Roman"/>
                          <a:ea typeface="Times New Roman"/>
                          <a:cs typeface="Times New Roman"/>
                        </a:rPr>
                        <a:t>1</a:t>
                      </a:r>
                      <a:endParaRPr lang="en-US" sz="1400" dirty="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2</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400">
                        <a:latin typeface="Calibri"/>
                        <a:ea typeface="Times New Roman"/>
                        <a:cs typeface="Times New Roman"/>
                      </a:endParaRPr>
                    </a:p>
                  </a:txBody>
                  <a:tcPr marL="63610" marR="63610" marT="0" marB="0" anchor="b">
                    <a:lnL>
                      <a:noFill/>
                    </a:lnL>
                    <a:lnR>
                      <a:noFill/>
                    </a:lnR>
                    <a:lnT>
                      <a:noFill/>
                    </a:lnT>
                    <a:lnB>
                      <a:noFill/>
                    </a:lnB>
                    <a:solidFill>
                      <a:schemeClr val="tx2"/>
                    </a:solidFill>
                  </a:tcPr>
                </a:tc>
                <a:tc gridSpan="3">
                  <a:txBody>
                    <a:bodyPr/>
                    <a:lstStyle/>
                    <a:p>
                      <a:endParaRPr lang="en-US" sz="1400">
                        <a:latin typeface="Calibri"/>
                        <a:ea typeface="Times New Roman"/>
                        <a:cs typeface="Times New Roman"/>
                      </a:endParaRPr>
                    </a:p>
                  </a:txBody>
                  <a:tcPr marL="63610" marR="63610"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r>
              <a:tr h="302782">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gridSpan="3">
                  <a:txBody>
                    <a:bodyPr/>
                    <a:lstStyle/>
                    <a:p>
                      <a:pPr marL="0" marR="0">
                        <a:spcBef>
                          <a:spcPts val="0"/>
                        </a:spcBef>
                        <a:spcAft>
                          <a:spcPts val="0"/>
                        </a:spcAft>
                      </a:pPr>
                      <a:r>
                        <a:rPr lang="fr-FR" sz="1400">
                          <a:solidFill>
                            <a:srgbClr val="000000"/>
                          </a:solidFill>
                          <a:latin typeface="Times New Roman"/>
                          <a:ea typeface="Times New Roman"/>
                          <a:cs typeface="Times New Roman"/>
                        </a:rPr>
                        <a:t>Rougeole</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hMerge="1">
                  <a:txBody>
                    <a:bodyPr/>
                    <a:lstStyle/>
                    <a:p>
                      <a:endParaRPr lang="en-US"/>
                    </a:p>
                  </a:txBody>
                  <a:tcPr/>
                </a:tc>
                <a:tc hMerge="1">
                  <a:txBody>
                    <a:bodyPr/>
                    <a:lstStyle/>
                    <a:p>
                      <a:endParaRPr lang="en-US"/>
                    </a:p>
                  </a:txBody>
                  <a:tcPr/>
                </a:tc>
                <a:tc>
                  <a:txBody>
                    <a:bodyPr/>
                    <a:lstStyle/>
                    <a:p>
                      <a:endParaRPr lang="en-US" sz="1400">
                        <a:solidFill>
                          <a:srgbClr val="000000"/>
                        </a:solidFill>
                        <a:latin typeface="Calibri"/>
                        <a:ea typeface="Times New Roman"/>
                        <a:cs typeface="Times New Roman"/>
                      </a:endParaRPr>
                    </a:p>
                  </a:txBody>
                  <a:tcPr marL="63610" marR="63610" marT="0" marB="0" anchor="b">
                    <a:lnL>
                      <a:noFill/>
                    </a:lnL>
                    <a:lnR>
                      <a:noFill/>
                    </a:lnR>
                    <a:lnT>
                      <a:noFill/>
                    </a:lnT>
                    <a:lnB>
                      <a:noFill/>
                    </a:lnB>
                    <a:solidFill>
                      <a:schemeClr val="tx2"/>
                    </a:solidFill>
                  </a:tcPr>
                </a:tc>
                <a:tc>
                  <a:txBody>
                    <a:bodyPr/>
                    <a:lstStyle/>
                    <a:p>
                      <a:endParaRPr lang="en-US" sz="1400">
                        <a:solidFill>
                          <a:srgbClr val="000000"/>
                        </a:solidFill>
                        <a:latin typeface="Calibri"/>
                        <a:ea typeface="Times New Roman"/>
                        <a:cs typeface="Times New Roman"/>
                      </a:endParaRPr>
                    </a:p>
                  </a:txBody>
                  <a:tcPr marL="63610" marR="63610"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1</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400" dirty="0">
                          <a:solidFill>
                            <a:srgbClr val="000000"/>
                          </a:solidFill>
                          <a:latin typeface="Times New Roman"/>
                          <a:ea typeface="Times New Roman"/>
                          <a:cs typeface="Times New Roman"/>
                        </a:rPr>
                        <a:t> </a:t>
                      </a:r>
                      <a:endParaRPr lang="en-US" sz="1400" dirty="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2</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400">
                        <a:latin typeface="Calibri"/>
                        <a:ea typeface="Times New Roman"/>
                        <a:cs typeface="Times New Roman"/>
                      </a:endParaRPr>
                    </a:p>
                  </a:txBody>
                  <a:tcPr marL="63610" marR="63610" marT="0" marB="0" anchor="b">
                    <a:lnL>
                      <a:noFill/>
                    </a:lnL>
                    <a:lnR>
                      <a:noFill/>
                    </a:lnR>
                    <a:lnT>
                      <a:noFill/>
                    </a:lnT>
                    <a:lnB>
                      <a:noFill/>
                    </a:lnB>
                    <a:solidFill>
                      <a:schemeClr val="tx2"/>
                    </a:solidFill>
                  </a:tcPr>
                </a:tc>
                <a:tc gridSpan="3">
                  <a:txBody>
                    <a:bodyPr/>
                    <a:lstStyle/>
                    <a:p>
                      <a:endParaRPr lang="en-US" sz="1400">
                        <a:latin typeface="Calibri"/>
                        <a:ea typeface="Times New Roman"/>
                        <a:cs typeface="Times New Roman"/>
                      </a:endParaRPr>
                    </a:p>
                  </a:txBody>
                  <a:tcPr marL="63610" marR="63610"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r>
              <a:tr h="469310">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gridSpan="4">
                  <a:txBody>
                    <a:bodyPr/>
                    <a:lstStyle/>
                    <a:p>
                      <a:pPr marL="0" marR="0">
                        <a:spcBef>
                          <a:spcPts val="0"/>
                        </a:spcBef>
                        <a:spcAft>
                          <a:spcPts val="0"/>
                        </a:spcAft>
                      </a:pPr>
                      <a:r>
                        <a:rPr lang="fr-FR" sz="1400">
                          <a:solidFill>
                            <a:srgbClr val="000000"/>
                          </a:solidFill>
                          <a:latin typeface="Times New Roman"/>
                          <a:ea typeface="Times New Roman"/>
                          <a:cs typeface="Times New Roman"/>
                        </a:rPr>
                        <a:t>Vitamine A</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400">
                        <a:solidFill>
                          <a:srgbClr val="000000"/>
                        </a:solidFill>
                        <a:latin typeface="Calibri"/>
                        <a:ea typeface="Times New Roman"/>
                        <a:cs typeface="Times New Roman"/>
                      </a:endParaRPr>
                    </a:p>
                  </a:txBody>
                  <a:tcPr marL="63610" marR="63610"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1</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c>
                  <a:txBody>
                    <a:bodyPr/>
                    <a:lstStyle/>
                    <a:p>
                      <a:pPr marL="0" marR="0" algn="ctr">
                        <a:spcBef>
                          <a:spcPts val="0"/>
                        </a:spcBef>
                        <a:spcAft>
                          <a:spcPts val="0"/>
                        </a:spcAft>
                      </a:pPr>
                      <a:r>
                        <a:rPr lang="fr-FR" sz="1400" dirty="0">
                          <a:solidFill>
                            <a:srgbClr val="000000"/>
                          </a:solidFill>
                          <a:latin typeface="Times New Roman"/>
                          <a:ea typeface="Times New Roman"/>
                          <a:cs typeface="Times New Roman"/>
                        </a:rPr>
                        <a:t>2</a:t>
                      </a:r>
                      <a:endParaRPr lang="en-US" sz="1400" dirty="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endParaRPr lang="en-US" sz="1400">
                        <a:latin typeface="Calibri"/>
                        <a:ea typeface="Times New Roman"/>
                        <a:cs typeface="Times New Roman"/>
                      </a:endParaRPr>
                    </a:p>
                  </a:txBody>
                  <a:tcPr marL="63610" marR="63610" marT="0" marB="0" anchor="b">
                    <a:lnL>
                      <a:noFill/>
                    </a:lnL>
                    <a:lnR>
                      <a:noFill/>
                    </a:lnR>
                    <a:lnT>
                      <a:noFill/>
                    </a:lnT>
                    <a:lnB>
                      <a:noFill/>
                    </a:lnB>
                    <a:solidFill>
                      <a:schemeClr val="tx2"/>
                    </a:solidFill>
                  </a:tcPr>
                </a:tc>
                <a:tc gridSpan="3">
                  <a:txBody>
                    <a:bodyPr/>
                    <a:lstStyle/>
                    <a:p>
                      <a:endParaRPr lang="en-US" sz="1400">
                        <a:latin typeface="Calibri"/>
                        <a:ea typeface="Times New Roman"/>
                        <a:cs typeface="Times New Roman"/>
                      </a:endParaRPr>
                    </a:p>
                  </a:txBody>
                  <a:tcPr marL="63610" marR="63610" marT="0" marB="0" anchor="b">
                    <a:lnL>
                      <a:noFill/>
                    </a:lnL>
                    <a:lnR w="12700" cap="flat" cmpd="sng" algn="ctr">
                      <a:solidFill>
                        <a:srgbClr val="000000"/>
                      </a:solidFill>
                      <a:prstDash val="solid"/>
                      <a:round/>
                      <a:headEnd type="none" w="med" len="med"/>
                      <a:tailEnd type="none" w="med" len="med"/>
                    </a:lnR>
                    <a:lnT>
                      <a:noFill/>
                    </a:lnT>
                    <a:lnB>
                      <a:noFill/>
                    </a:lnB>
                    <a:solidFill>
                      <a:schemeClr val="tx2"/>
                    </a:solidFill>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 </a:t>
                      </a:r>
                      <a:endParaRPr lang="en-US" sz="1400" dirty="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solidFill>
                  </a:tcPr>
                </a:tc>
              </a:tr>
              <a:tr h="242225">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a:noFill/>
                    </a:lnL>
                    <a:lnR>
                      <a:noFill/>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a:noFill/>
                    </a:lnL>
                    <a:lnR>
                      <a:noFill/>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a:noFill/>
                    </a:lnL>
                    <a:lnR>
                      <a:noFill/>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a:noFill/>
                    </a:lnL>
                    <a:lnR>
                      <a:noFill/>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a:noFill/>
                    </a:lnL>
                    <a:lnR>
                      <a:noFill/>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3610" marR="6361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a:noFill/>
                    </a:lnL>
                    <a:lnR>
                      <a:noFill/>
                    </a:lnR>
                    <a:lnT>
                      <a:noFill/>
                    </a:lnT>
                    <a:lnB w="12700" cap="flat" cmpd="sng" algn="ctr">
                      <a:solidFill>
                        <a:srgbClr val="000000"/>
                      </a:solidFill>
                      <a:prstDash val="solid"/>
                      <a:round/>
                      <a:headEnd type="none" w="med" len="med"/>
                      <a:tailEnd type="none" w="med" len="med"/>
                    </a:lnB>
                    <a:solidFill>
                      <a:schemeClr val="tx2"/>
                    </a:solidFill>
                  </a:tcPr>
                </a:tc>
                <a:tc gridSpan="2">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a:noFill/>
                    </a:lnL>
                    <a:lnR>
                      <a:noFill/>
                    </a:lnR>
                    <a:lnT>
                      <a:noFill/>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a:noFill/>
                    </a:lnL>
                    <a:lnR>
                      <a:noFill/>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3610" marR="636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r>
              <a:tr h="1211124">
                <a:tc>
                  <a:txBody>
                    <a:bodyPr/>
                    <a:lstStyle/>
                    <a:p>
                      <a:pPr marL="0" marR="0">
                        <a:spcBef>
                          <a:spcPts val="0"/>
                        </a:spcBef>
                        <a:spcAft>
                          <a:spcPts val="0"/>
                        </a:spcAft>
                      </a:pPr>
                      <a:r>
                        <a:rPr lang="fr-FR" sz="1400">
                          <a:solidFill>
                            <a:srgbClr val="000000"/>
                          </a:solidFill>
                          <a:latin typeface="Times New Roman"/>
                          <a:ea typeface="Times New Roman"/>
                          <a:cs typeface="Times New Roman"/>
                        </a:rPr>
                        <a:t>36.</a:t>
                      </a:r>
                      <a:endParaRPr lang="en-US" sz="1400">
                        <a:solidFill>
                          <a:srgbClr val="000000"/>
                        </a:solidFill>
                        <a:latin typeface="Times New Roman"/>
                        <a:ea typeface="Times New Roman"/>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5">
                  <a:txBody>
                    <a:bodyPr/>
                    <a:lstStyle/>
                    <a:p>
                      <a:pPr marL="0" marR="0">
                        <a:spcBef>
                          <a:spcPts val="0"/>
                        </a:spcBef>
                        <a:spcAft>
                          <a:spcPts val="0"/>
                        </a:spcAft>
                      </a:pPr>
                      <a:r>
                        <a:rPr lang="fr-FR" sz="1400" dirty="0">
                          <a:solidFill>
                            <a:srgbClr val="000000"/>
                          </a:solidFill>
                          <a:latin typeface="Times New Roman"/>
                          <a:ea typeface="Times New Roman"/>
                          <a:cs typeface="Times New Roman"/>
                        </a:rPr>
                        <a:t>Durant les 6 derniers mois, </a:t>
                      </a:r>
                      <a:r>
                        <a:rPr lang="fr-FR" sz="1400" u="sng" dirty="0">
                          <a:solidFill>
                            <a:srgbClr val="000000"/>
                          </a:solidFill>
                          <a:latin typeface="Times New Roman"/>
                          <a:ea typeface="Times New Roman"/>
                          <a:cs typeface="Times New Roman"/>
                        </a:rPr>
                        <a:t>(Nom)</a:t>
                      </a:r>
                      <a:r>
                        <a:rPr lang="fr-FR" sz="1400" dirty="0">
                          <a:solidFill>
                            <a:srgbClr val="000000"/>
                          </a:solidFill>
                          <a:latin typeface="Times New Roman"/>
                          <a:ea typeface="Times New Roman"/>
                          <a:cs typeface="Times New Roman"/>
                        </a:rPr>
                        <a:t> a-t il reçu de la vitamine A telle que (celle ci/ou l’une de ces genres) </a:t>
                      </a:r>
                      <a:r>
                        <a:rPr lang="fr-FR" sz="1400" i="1" dirty="0">
                          <a:solidFill>
                            <a:srgbClr val="000000"/>
                          </a:solidFill>
                          <a:latin typeface="Times New Roman"/>
                          <a:ea typeface="Times New Roman"/>
                          <a:cs typeface="Times New Roman"/>
                        </a:rPr>
                        <a:t>(encerclez votre choix)                                                                   Montrer les types de gélules courant (rouge/bleu uniquement). </a:t>
                      </a:r>
                      <a:endParaRPr lang="en-US" sz="1400" dirty="0">
                        <a:solidFill>
                          <a:srgbClr val="000000"/>
                        </a:solidFill>
                        <a:latin typeface="Times New Roman"/>
                        <a:ea typeface="Times New Roman"/>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marL="0" marR="0">
                        <a:lnSpc>
                          <a:spcPct val="150000"/>
                        </a:lnSpc>
                        <a:spcBef>
                          <a:spcPts val="0"/>
                        </a:spcBef>
                        <a:spcAft>
                          <a:spcPts val="0"/>
                        </a:spcAft>
                      </a:pPr>
                      <a:r>
                        <a:rPr lang="fr-FR" sz="1400" dirty="0">
                          <a:solidFill>
                            <a:srgbClr val="000000"/>
                          </a:solidFill>
                          <a:latin typeface="Times New Roman"/>
                          <a:ea typeface="Times New Roman"/>
                          <a:cs typeface="Times New Roman"/>
                        </a:rPr>
                        <a:t>Oui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1 Non</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2  Ne sait pas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8</a:t>
                      </a:r>
                      <a:endParaRPr lang="en-US" sz="1400" dirty="0">
                        <a:solidFill>
                          <a:srgbClr val="000000"/>
                        </a:solidFill>
                        <a:latin typeface="Times New Roman"/>
                        <a:ea typeface="Times New Roman"/>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 2 ou 8→Q38</a:t>
                      </a:r>
                      <a:endParaRPr lang="en-US" sz="1400" dirty="0">
                        <a:latin typeface="Times New Roman"/>
                        <a:ea typeface="Times New Roman"/>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1090012">
                <a:tc>
                  <a:txBody>
                    <a:bodyPr/>
                    <a:lstStyle/>
                    <a:p>
                      <a:pPr marL="0" marR="0">
                        <a:spcBef>
                          <a:spcPts val="0"/>
                        </a:spcBef>
                        <a:spcAft>
                          <a:spcPts val="0"/>
                        </a:spcAft>
                      </a:pPr>
                      <a:r>
                        <a:rPr lang="fr-FR" sz="1400">
                          <a:solidFill>
                            <a:srgbClr val="000000"/>
                          </a:solidFill>
                          <a:latin typeface="Times New Roman"/>
                          <a:ea typeface="Times New Roman"/>
                          <a:cs typeface="Times New Roman"/>
                        </a:rPr>
                        <a:t>37.</a:t>
                      </a:r>
                      <a:endParaRPr lang="en-US" sz="1400">
                        <a:solidFill>
                          <a:srgbClr val="000000"/>
                        </a:solidFill>
                        <a:latin typeface="Times New Roman"/>
                        <a:ea typeface="Times New Roman"/>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5">
                  <a:txBody>
                    <a:bodyPr/>
                    <a:lstStyle/>
                    <a:p>
                      <a:pPr marL="0" marR="0">
                        <a:spcBef>
                          <a:spcPts val="0"/>
                        </a:spcBef>
                        <a:spcAft>
                          <a:spcPts val="0"/>
                        </a:spcAft>
                      </a:pPr>
                      <a:r>
                        <a:rPr lang="fr-FR" sz="1400" dirty="0">
                          <a:solidFill>
                            <a:srgbClr val="000000"/>
                          </a:solidFill>
                          <a:latin typeface="Times New Roman"/>
                          <a:ea typeface="Times New Roman"/>
                          <a:cs typeface="Times New Roman"/>
                        </a:rPr>
                        <a:t>Quelle était la couleur de la dose de Vitamine A?  </a:t>
                      </a:r>
                      <a:endParaRPr lang="en-US" sz="1400" dirty="0">
                        <a:solidFill>
                          <a:srgbClr val="000000"/>
                        </a:solidFill>
                        <a:latin typeface="Times New Roman"/>
                        <a:ea typeface="Times New Roman"/>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marL="0" marR="0">
                        <a:lnSpc>
                          <a:spcPct val="150000"/>
                        </a:lnSpc>
                        <a:spcBef>
                          <a:spcPts val="0"/>
                        </a:spcBef>
                        <a:spcAft>
                          <a:spcPts val="0"/>
                        </a:spcAft>
                      </a:pPr>
                      <a:r>
                        <a:rPr lang="fr-FR" sz="1400" dirty="0">
                          <a:solidFill>
                            <a:srgbClr val="000000"/>
                          </a:solidFill>
                          <a:latin typeface="Times New Roman"/>
                          <a:ea typeface="Times New Roman"/>
                          <a:cs typeface="Times New Roman"/>
                        </a:rPr>
                        <a:t>Rouge</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1</a:t>
                      </a:r>
                      <a:endParaRPr lang="en-US" sz="1400" dirty="0">
                        <a:solidFill>
                          <a:srgbClr val="000000"/>
                        </a:solidFill>
                        <a:latin typeface="Times New Roman"/>
                        <a:ea typeface="Times New Roman"/>
                        <a:cs typeface="Times New Roman"/>
                      </a:endParaRPr>
                    </a:p>
                    <a:p>
                      <a:pPr marL="0" marR="0">
                        <a:lnSpc>
                          <a:spcPct val="150000"/>
                        </a:lnSpc>
                        <a:spcBef>
                          <a:spcPts val="0"/>
                        </a:spcBef>
                        <a:spcAft>
                          <a:spcPts val="0"/>
                        </a:spcAft>
                      </a:pPr>
                      <a:r>
                        <a:rPr lang="fr-FR" sz="1400" dirty="0">
                          <a:solidFill>
                            <a:srgbClr val="000000"/>
                          </a:solidFill>
                          <a:latin typeface="Times New Roman"/>
                          <a:ea typeface="Times New Roman"/>
                          <a:cs typeface="Times New Roman"/>
                        </a:rPr>
                        <a:t>Bleu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2</a:t>
                      </a:r>
                      <a:endParaRPr lang="en-US" sz="1400" dirty="0">
                        <a:solidFill>
                          <a:srgbClr val="000000"/>
                        </a:solidFill>
                        <a:latin typeface="Times New Roman"/>
                        <a:ea typeface="Times New Roman"/>
                        <a:cs typeface="Times New Roman"/>
                      </a:endParaRPr>
                    </a:p>
                    <a:p>
                      <a:pPr marL="0" marR="0">
                        <a:lnSpc>
                          <a:spcPct val="150000"/>
                        </a:lnSpc>
                        <a:spcBef>
                          <a:spcPts val="0"/>
                        </a:spcBef>
                        <a:spcAft>
                          <a:spcPts val="0"/>
                        </a:spcAft>
                      </a:pPr>
                      <a:r>
                        <a:rPr lang="fr-FR" sz="1400" dirty="0">
                          <a:solidFill>
                            <a:srgbClr val="000000"/>
                          </a:solidFill>
                          <a:latin typeface="Times New Roman"/>
                          <a:ea typeface="Times New Roman"/>
                          <a:cs typeface="Times New Roman"/>
                        </a:rPr>
                        <a:t>Ne sait pas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8</a:t>
                      </a:r>
                      <a:endParaRPr lang="en-US" sz="1400" dirty="0">
                        <a:solidFill>
                          <a:srgbClr val="000000"/>
                        </a:solidFill>
                        <a:latin typeface="Times New Roman"/>
                        <a:ea typeface="Times New Roman"/>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400" dirty="0">
                        <a:latin typeface="Calibri"/>
                        <a:ea typeface="Times New Roman"/>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bl>
          </a:graphicData>
        </a:graphic>
      </p:graphicFrame>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3600"/>
            <a:ext cx="8229600" cy="1143000"/>
          </a:xfrm>
        </p:spPr>
        <p:txBody>
          <a:bodyPr/>
          <a:lstStyle/>
          <a:p>
            <a:r>
              <a:rPr lang="en-US" dirty="0" smtClean="0"/>
              <a:t>Infant and Child Feeding Module</a:t>
            </a:r>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Information</a:t>
            </a:r>
            <a:endParaRPr lang="en-US" dirty="0"/>
          </a:p>
        </p:txBody>
      </p:sp>
      <p:graphicFrame>
        <p:nvGraphicFramePr>
          <p:cNvPr id="5" name="Table 4"/>
          <p:cNvGraphicFramePr>
            <a:graphicFrameLocks noGrp="1"/>
          </p:cNvGraphicFramePr>
          <p:nvPr/>
        </p:nvGraphicFramePr>
        <p:xfrm>
          <a:off x="533400" y="1676402"/>
          <a:ext cx="8001000" cy="4304450"/>
        </p:xfrm>
        <a:graphic>
          <a:graphicData uri="http://schemas.openxmlformats.org/drawingml/2006/table">
            <a:tbl>
              <a:tblPr/>
              <a:tblGrid>
                <a:gridCol w="4000500"/>
                <a:gridCol w="4000500"/>
              </a:tblGrid>
              <a:tr h="761998">
                <a:tc>
                  <a:txBody>
                    <a:bodyPr/>
                    <a:lstStyle/>
                    <a:p>
                      <a:pPr marL="0" marR="0">
                        <a:lnSpc>
                          <a:spcPct val="115000"/>
                        </a:lnSpc>
                        <a:spcBef>
                          <a:spcPts val="0"/>
                        </a:spcBef>
                        <a:spcAft>
                          <a:spcPts val="0"/>
                        </a:spcAft>
                      </a:pPr>
                      <a:r>
                        <a:rPr lang="en-US" sz="2000" b="1" dirty="0">
                          <a:solidFill>
                            <a:srgbClr val="000000"/>
                          </a:solidFill>
                          <a:latin typeface="Calibri"/>
                          <a:ea typeface="Calibri"/>
                          <a:cs typeface="Times New Roman"/>
                        </a:rPr>
                        <a:t>Planned Date of Cluster Data Collection </a:t>
                      </a:r>
                      <a:endParaRPr lang="en-US" sz="20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nSpc>
                          <a:spcPct val="115000"/>
                        </a:lnSpc>
                        <a:spcBef>
                          <a:spcPts val="0"/>
                        </a:spcBef>
                        <a:spcAft>
                          <a:spcPts val="0"/>
                        </a:spcAft>
                      </a:pPr>
                      <a:r>
                        <a:rPr lang="en-US" sz="2000" b="1" dirty="0">
                          <a:solidFill>
                            <a:srgbClr val="000000"/>
                          </a:solidFill>
                          <a:latin typeface="Calibri"/>
                          <a:ea typeface="Calibri"/>
                          <a:cs typeface="Times New Roman"/>
                        </a:rPr>
                        <a:t>Acceptable birth date range for eligibility</a:t>
                      </a:r>
                      <a:endParaRPr lang="en-US" sz="2000" dirty="0">
                        <a:solidFill>
                          <a:srgbClr val="000000"/>
                        </a:solidFill>
                        <a:latin typeface="Calibri"/>
                        <a:ea typeface="Calibri"/>
                        <a:cs typeface="Times New Roman"/>
                      </a:endParaRPr>
                    </a:p>
                    <a:p>
                      <a:pPr marL="0" marR="0">
                        <a:lnSpc>
                          <a:spcPct val="115000"/>
                        </a:lnSpc>
                        <a:spcBef>
                          <a:spcPts val="0"/>
                        </a:spcBef>
                        <a:spcAft>
                          <a:spcPts val="0"/>
                        </a:spcAft>
                      </a:pPr>
                      <a:r>
                        <a:rPr lang="en-US" sz="2000" b="1" dirty="0">
                          <a:solidFill>
                            <a:srgbClr val="000000"/>
                          </a:solidFill>
                          <a:latin typeface="Calibri"/>
                          <a:ea typeface="Calibri"/>
                          <a:cs typeface="Times New Roman"/>
                        </a:rPr>
                        <a:t>(If outside this range they are either too old or too young)</a:t>
                      </a:r>
                      <a:endParaRPr lang="en-US" sz="20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440266">
                <a:tc>
                  <a:txBody>
                    <a:bodyPr/>
                    <a:lstStyle/>
                    <a:p>
                      <a:pPr marL="0" marR="0">
                        <a:lnSpc>
                          <a:spcPct val="115000"/>
                        </a:lnSpc>
                        <a:spcBef>
                          <a:spcPts val="0"/>
                        </a:spcBef>
                        <a:spcAft>
                          <a:spcPts val="0"/>
                        </a:spcAft>
                      </a:pPr>
                      <a:r>
                        <a:rPr lang="en-US" sz="2000" dirty="0">
                          <a:solidFill>
                            <a:srgbClr val="000000"/>
                          </a:solidFill>
                          <a:latin typeface="Calibri"/>
                          <a:ea typeface="Calibri"/>
                          <a:cs typeface="Times New Roman"/>
                        </a:rPr>
                        <a:t>October 2</a:t>
                      </a:r>
                      <a:r>
                        <a:rPr lang="en-US" sz="2000" baseline="30000" dirty="0">
                          <a:solidFill>
                            <a:srgbClr val="000000"/>
                          </a:solidFill>
                          <a:latin typeface="Calibri"/>
                          <a:ea typeface="Calibri"/>
                          <a:cs typeface="Times New Roman"/>
                        </a:rPr>
                        <a:t>nd</a:t>
                      </a:r>
                      <a:r>
                        <a:rPr lang="en-US" sz="2000" dirty="0">
                          <a:solidFill>
                            <a:srgbClr val="000000"/>
                          </a:solidFill>
                          <a:latin typeface="Calibri"/>
                          <a:ea typeface="Calibri"/>
                          <a:cs typeface="Times New Roman"/>
                        </a:rPr>
                        <a:t> to October 8</a:t>
                      </a:r>
                      <a:r>
                        <a:rPr lang="en-US" sz="2000" baseline="30000" dirty="0">
                          <a:solidFill>
                            <a:srgbClr val="000000"/>
                          </a:solidFill>
                          <a:latin typeface="Calibri"/>
                          <a:ea typeface="Calibri"/>
                          <a:cs typeface="Times New Roman"/>
                        </a:rPr>
                        <a:t>th</a:t>
                      </a:r>
                      <a:r>
                        <a:rPr lang="en-US" sz="2000" dirty="0">
                          <a:solidFill>
                            <a:srgbClr val="000000"/>
                          </a:solidFill>
                          <a:latin typeface="Calibri"/>
                          <a:ea typeface="Calibri"/>
                          <a:cs typeface="Times New Roman"/>
                        </a:rPr>
                        <a:t>, 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nSpc>
                          <a:spcPct val="115000"/>
                        </a:lnSpc>
                        <a:spcBef>
                          <a:spcPts val="0"/>
                        </a:spcBef>
                        <a:spcAft>
                          <a:spcPts val="0"/>
                        </a:spcAft>
                      </a:pPr>
                      <a:r>
                        <a:rPr lang="en-US" sz="2000">
                          <a:solidFill>
                            <a:srgbClr val="000000"/>
                          </a:solidFill>
                          <a:latin typeface="Calibri"/>
                          <a:ea typeface="Calibri"/>
                          <a:cs typeface="Times New Roman"/>
                        </a:rPr>
                        <a:t>08/03/2010 to 08/04/2011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440266">
                <a:tc>
                  <a:txBody>
                    <a:bodyPr/>
                    <a:lstStyle/>
                    <a:p>
                      <a:pPr marL="0" marR="0">
                        <a:lnSpc>
                          <a:spcPct val="115000"/>
                        </a:lnSpc>
                        <a:spcBef>
                          <a:spcPts val="0"/>
                        </a:spcBef>
                        <a:spcAft>
                          <a:spcPts val="0"/>
                        </a:spcAft>
                      </a:pPr>
                      <a:r>
                        <a:rPr lang="en-US" sz="2000" dirty="0">
                          <a:solidFill>
                            <a:srgbClr val="000000"/>
                          </a:solidFill>
                          <a:latin typeface="Calibri"/>
                          <a:ea typeface="Calibri"/>
                          <a:cs typeface="Times New Roman"/>
                        </a:rPr>
                        <a:t>October 9</a:t>
                      </a:r>
                      <a:r>
                        <a:rPr lang="en-US" sz="2000" baseline="30000" dirty="0">
                          <a:solidFill>
                            <a:srgbClr val="000000"/>
                          </a:solidFill>
                          <a:latin typeface="Calibri"/>
                          <a:ea typeface="Calibri"/>
                          <a:cs typeface="Times New Roman"/>
                        </a:rPr>
                        <a:t>th</a:t>
                      </a:r>
                      <a:r>
                        <a:rPr lang="en-US" sz="2000" dirty="0">
                          <a:solidFill>
                            <a:srgbClr val="000000"/>
                          </a:solidFill>
                          <a:latin typeface="Calibri"/>
                          <a:ea typeface="Calibri"/>
                          <a:cs typeface="Times New Roman"/>
                        </a:rPr>
                        <a:t> to October 15</a:t>
                      </a:r>
                      <a:r>
                        <a:rPr lang="en-US" sz="2000" baseline="30000" dirty="0">
                          <a:solidFill>
                            <a:srgbClr val="000000"/>
                          </a:solidFill>
                          <a:latin typeface="Calibri"/>
                          <a:ea typeface="Calibri"/>
                          <a:cs typeface="Times New Roman"/>
                        </a:rPr>
                        <a:t>th</a:t>
                      </a:r>
                      <a:r>
                        <a:rPr lang="en-US" sz="2000" dirty="0">
                          <a:solidFill>
                            <a:srgbClr val="000000"/>
                          </a:solidFill>
                          <a:latin typeface="Calibri"/>
                          <a:ea typeface="Calibri"/>
                          <a:cs typeface="Times New Roman"/>
                        </a:rPr>
                        <a:t>, 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nSpc>
                          <a:spcPct val="115000"/>
                        </a:lnSpc>
                        <a:spcBef>
                          <a:spcPts val="0"/>
                        </a:spcBef>
                        <a:spcAft>
                          <a:spcPts val="0"/>
                        </a:spcAft>
                      </a:pPr>
                      <a:r>
                        <a:rPr lang="en-US" sz="2000">
                          <a:solidFill>
                            <a:srgbClr val="000000"/>
                          </a:solidFill>
                          <a:latin typeface="Calibri"/>
                          <a:ea typeface="Calibri"/>
                          <a:cs typeface="Times New Roman"/>
                        </a:rPr>
                        <a:t>10/03/2010 to 15/04/2011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440266">
                <a:tc>
                  <a:txBody>
                    <a:bodyPr/>
                    <a:lstStyle/>
                    <a:p>
                      <a:pPr marL="0" marR="0">
                        <a:lnSpc>
                          <a:spcPct val="115000"/>
                        </a:lnSpc>
                        <a:spcBef>
                          <a:spcPts val="0"/>
                        </a:spcBef>
                        <a:spcAft>
                          <a:spcPts val="0"/>
                        </a:spcAft>
                      </a:pPr>
                      <a:r>
                        <a:rPr lang="en-US" sz="2000" dirty="0">
                          <a:solidFill>
                            <a:srgbClr val="000000"/>
                          </a:solidFill>
                          <a:latin typeface="Calibri"/>
                          <a:ea typeface="Calibri"/>
                          <a:cs typeface="Times New Roman"/>
                        </a:rPr>
                        <a:t>October 16</a:t>
                      </a:r>
                      <a:r>
                        <a:rPr lang="en-US" sz="2000" baseline="30000" dirty="0">
                          <a:solidFill>
                            <a:srgbClr val="000000"/>
                          </a:solidFill>
                          <a:latin typeface="Calibri"/>
                          <a:ea typeface="Calibri"/>
                          <a:cs typeface="Times New Roman"/>
                        </a:rPr>
                        <a:t>th</a:t>
                      </a:r>
                      <a:r>
                        <a:rPr lang="en-US" sz="2000" dirty="0">
                          <a:solidFill>
                            <a:srgbClr val="000000"/>
                          </a:solidFill>
                          <a:latin typeface="Calibri"/>
                          <a:ea typeface="Calibri"/>
                          <a:cs typeface="Times New Roman"/>
                        </a:rPr>
                        <a:t> to October 22</a:t>
                      </a:r>
                      <a:r>
                        <a:rPr lang="en-US" sz="2000" baseline="30000" dirty="0">
                          <a:solidFill>
                            <a:srgbClr val="000000"/>
                          </a:solidFill>
                          <a:latin typeface="Calibri"/>
                          <a:ea typeface="Calibri"/>
                          <a:cs typeface="Times New Roman"/>
                        </a:rPr>
                        <a:t>nd</a:t>
                      </a:r>
                      <a:r>
                        <a:rPr lang="en-US" sz="2000" dirty="0">
                          <a:solidFill>
                            <a:srgbClr val="000000"/>
                          </a:solidFill>
                          <a:latin typeface="Calibri"/>
                          <a:ea typeface="Calibri"/>
                          <a:cs typeface="Times New Roman"/>
                        </a:rPr>
                        <a:t>, 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nSpc>
                          <a:spcPct val="115000"/>
                        </a:lnSpc>
                        <a:spcBef>
                          <a:spcPts val="0"/>
                        </a:spcBef>
                        <a:spcAft>
                          <a:spcPts val="0"/>
                        </a:spcAft>
                      </a:pPr>
                      <a:r>
                        <a:rPr lang="en-US" sz="2000" dirty="0">
                          <a:solidFill>
                            <a:srgbClr val="000000"/>
                          </a:solidFill>
                          <a:latin typeface="Calibri"/>
                          <a:ea typeface="Calibri"/>
                          <a:cs typeface="Times New Roman"/>
                        </a:rPr>
                        <a:t>17/03/2010 to 22/04/2011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440266">
                <a:tc>
                  <a:txBody>
                    <a:bodyPr/>
                    <a:lstStyle/>
                    <a:p>
                      <a:pPr marL="0" marR="0">
                        <a:lnSpc>
                          <a:spcPct val="115000"/>
                        </a:lnSpc>
                        <a:spcBef>
                          <a:spcPts val="0"/>
                        </a:spcBef>
                        <a:spcAft>
                          <a:spcPts val="0"/>
                        </a:spcAft>
                      </a:pPr>
                      <a:r>
                        <a:rPr lang="en-US" sz="2000" dirty="0">
                          <a:solidFill>
                            <a:srgbClr val="000000"/>
                          </a:solidFill>
                          <a:latin typeface="Calibri"/>
                          <a:ea typeface="Calibri"/>
                          <a:cs typeface="Times New Roman"/>
                        </a:rPr>
                        <a:t>October 23</a:t>
                      </a:r>
                      <a:r>
                        <a:rPr lang="en-US" sz="2000" baseline="30000" dirty="0">
                          <a:solidFill>
                            <a:srgbClr val="000000"/>
                          </a:solidFill>
                          <a:latin typeface="Calibri"/>
                          <a:ea typeface="Calibri"/>
                          <a:cs typeface="Times New Roman"/>
                        </a:rPr>
                        <a:t>rd</a:t>
                      </a:r>
                      <a:r>
                        <a:rPr lang="en-US" sz="2000" dirty="0">
                          <a:solidFill>
                            <a:srgbClr val="000000"/>
                          </a:solidFill>
                          <a:latin typeface="Calibri"/>
                          <a:ea typeface="Calibri"/>
                          <a:cs typeface="Times New Roman"/>
                        </a:rPr>
                        <a:t> to October 29</a:t>
                      </a:r>
                      <a:r>
                        <a:rPr lang="en-US" sz="2000" baseline="30000" dirty="0">
                          <a:solidFill>
                            <a:srgbClr val="000000"/>
                          </a:solidFill>
                          <a:latin typeface="Calibri"/>
                          <a:ea typeface="Calibri"/>
                          <a:cs typeface="Times New Roman"/>
                        </a:rPr>
                        <a:t>th</a:t>
                      </a:r>
                      <a:r>
                        <a:rPr lang="en-US" sz="2000" dirty="0">
                          <a:solidFill>
                            <a:srgbClr val="000000"/>
                          </a:solidFill>
                          <a:latin typeface="Calibri"/>
                          <a:ea typeface="Calibri"/>
                          <a:cs typeface="Times New Roman"/>
                        </a:rPr>
                        <a:t>, 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nSpc>
                          <a:spcPct val="115000"/>
                        </a:lnSpc>
                        <a:spcBef>
                          <a:spcPts val="0"/>
                        </a:spcBef>
                        <a:spcAft>
                          <a:spcPts val="0"/>
                        </a:spcAft>
                      </a:pPr>
                      <a:r>
                        <a:rPr lang="en-US" sz="2000" dirty="0">
                          <a:solidFill>
                            <a:srgbClr val="000000"/>
                          </a:solidFill>
                          <a:latin typeface="Calibri"/>
                          <a:ea typeface="Calibri"/>
                          <a:cs typeface="Times New Roman"/>
                        </a:rPr>
                        <a:t>24/03/2010 to 29/04/2011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440266">
                <a:tc>
                  <a:txBody>
                    <a:bodyPr/>
                    <a:lstStyle/>
                    <a:p>
                      <a:pPr marL="0" marR="0">
                        <a:lnSpc>
                          <a:spcPct val="115000"/>
                        </a:lnSpc>
                        <a:spcBef>
                          <a:spcPts val="0"/>
                        </a:spcBef>
                        <a:spcAft>
                          <a:spcPts val="0"/>
                        </a:spcAft>
                      </a:pPr>
                      <a:r>
                        <a:rPr lang="en-US" sz="2000">
                          <a:solidFill>
                            <a:srgbClr val="000000"/>
                          </a:solidFill>
                          <a:latin typeface="Calibri"/>
                          <a:ea typeface="Calibri"/>
                          <a:cs typeface="Times New Roman"/>
                        </a:rPr>
                        <a:t>October 30</a:t>
                      </a:r>
                      <a:r>
                        <a:rPr lang="en-US" sz="2000" baseline="30000">
                          <a:solidFill>
                            <a:srgbClr val="000000"/>
                          </a:solidFill>
                          <a:latin typeface="Calibri"/>
                          <a:ea typeface="Calibri"/>
                          <a:cs typeface="Times New Roman"/>
                        </a:rPr>
                        <a:t>th</a:t>
                      </a:r>
                      <a:r>
                        <a:rPr lang="en-US" sz="2000">
                          <a:solidFill>
                            <a:srgbClr val="000000"/>
                          </a:solidFill>
                          <a:latin typeface="Calibri"/>
                          <a:ea typeface="Calibri"/>
                          <a:cs typeface="Times New Roman"/>
                        </a:rPr>
                        <a:t> to November 5</a:t>
                      </a:r>
                      <a:r>
                        <a:rPr lang="en-US" sz="2000" baseline="30000">
                          <a:solidFill>
                            <a:srgbClr val="000000"/>
                          </a:solidFill>
                          <a:latin typeface="Calibri"/>
                          <a:ea typeface="Calibri"/>
                          <a:cs typeface="Times New Roman"/>
                        </a:rPr>
                        <a:t>th</a:t>
                      </a:r>
                      <a:r>
                        <a:rPr lang="en-US" sz="2000">
                          <a:solidFill>
                            <a:srgbClr val="000000"/>
                          </a:solidFill>
                          <a:latin typeface="Calibri"/>
                          <a:ea typeface="Calibri"/>
                          <a:cs typeface="Times New Roman"/>
                        </a:rPr>
                        <a:t>, 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nSpc>
                          <a:spcPct val="115000"/>
                        </a:lnSpc>
                        <a:spcBef>
                          <a:spcPts val="0"/>
                        </a:spcBef>
                        <a:spcAft>
                          <a:spcPts val="0"/>
                        </a:spcAft>
                      </a:pPr>
                      <a:r>
                        <a:rPr lang="en-US" sz="2000" dirty="0">
                          <a:solidFill>
                            <a:srgbClr val="000000"/>
                          </a:solidFill>
                          <a:latin typeface="Calibri"/>
                          <a:ea typeface="Calibri"/>
                          <a:cs typeface="Times New Roman"/>
                        </a:rPr>
                        <a:t>31/03/2010 to 05/05/2011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440266">
                <a:tc>
                  <a:txBody>
                    <a:bodyPr/>
                    <a:lstStyle/>
                    <a:p>
                      <a:pPr marL="0" marR="0">
                        <a:lnSpc>
                          <a:spcPct val="115000"/>
                        </a:lnSpc>
                        <a:spcBef>
                          <a:spcPts val="0"/>
                        </a:spcBef>
                        <a:spcAft>
                          <a:spcPts val="0"/>
                        </a:spcAft>
                      </a:pPr>
                      <a:r>
                        <a:rPr lang="en-US" sz="2000">
                          <a:solidFill>
                            <a:srgbClr val="000000"/>
                          </a:solidFill>
                          <a:latin typeface="Calibri"/>
                          <a:ea typeface="Calibri"/>
                          <a:cs typeface="Times New Roman"/>
                        </a:rPr>
                        <a:t>November 6</a:t>
                      </a:r>
                      <a:r>
                        <a:rPr lang="en-US" sz="2000" baseline="30000">
                          <a:solidFill>
                            <a:srgbClr val="000000"/>
                          </a:solidFill>
                          <a:latin typeface="Calibri"/>
                          <a:ea typeface="Calibri"/>
                          <a:cs typeface="Times New Roman"/>
                        </a:rPr>
                        <a:t>th</a:t>
                      </a:r>
                      <a:r>
                        <a:rPr lang="en-US" sz="2000">
                          <a:solidFill>
                            <a:srgbClr val="000000"/>
                          </a:solidFill>
                          <a:latin typeface="Calibri"/>
                          <a:ea typeface="Calibri"/>
                          <a:cs typeface="Times New Roman"/>
                        </a:rPr>
                        <a:t> to November 11</a:t>
                      </a:r>
                      <a:r>
                        <a:rPr lang="en-US" sz="2000" baseline="30000">
                          <a:solidFill>
                            <a:srgbClr val="000000"/>
                          </a:solidFill>
                          <a:latin typeface="Calibri"/>
                          <a:ea typeface="Calibri"/>
                          <a:cs typeface="Times New Roman"/>
                        </a:rPr>
                        <a:t>th</a:t>
                      </a:r>
                      <a:r>
                        <a:rPr lang="en-US" sz="2000">
                          <a:solidFill>
                            <a:srgbClr val="000000"/>
                          </a:solidFill>
                          <a:latin typeface="Calibri"/>
                          <a:ea typeface="Calibri"/>
                          <a:cs typeface="Times New Roman"/>
                        </a:rPr>
                        <a:t>, 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nSpc>
                          <a:spcPct val="115000"/>
                        </a:lnSpc>
                        <a:spcBef>
                          <a:spcPts val="0"/>
                        </a:spcBef>
                        <a:spcAft>
                          <a:spcPts val="0"/>
                        </a:spcAft>
                      </a:pPr>
                      <a:r>
                        <a:rPr lang="en-US" sz="2000" dirty="0">
                          <a:solidFill>
                            <a:srgbClr val="000000"/>
                          </a:solidFill>
                          <a:latin typeface="Calibri"/>
                          <a:ea typeface="Calibri"/>
                          <a:cs typeface="Times New Roman"/>
                        </a:rPr>
                        <a:t>07/04/2010 to 11/05/2011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bl>
          </a:graphicData>
        </a:graphic>
      </p:graphicFrame>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6939162"/>
        </p:xfrm>
        <a:graphic>
          <a:graphicData uri="http://schemas.openxmlformats.org/drawingml/2006/table">
            <a:tbl>
              <a:tblPr/>
              <a:tblGrid>
                <a:gridCol w="484203"/>
                <a:gridCol w="4097108"/>
                <a:gridCol w="3538412"/>
                <a:gridCol w="1024277"/>
              </a:tblGrid>
              <a:tr h="1452938">
                <a:tc>
                  <a:txBody>
                    <a:bodyPr/>
                    <a:lstStyle/>
                    <a:p>
                      <a:pPr marL="0" marR="0" algn="l">
                        <a:spcBef>
                          <a:spcPts val="0"/>
                        </a:spcBef>
                        <a:spcAft>
                          <a:spcPts val="0"/>
                        </a:spcAft>
                      </a:pPr>
                      <a:r>
                        <a:rPr lang="fr-FR" sz="1400" dirty="0">
                          <a:solidFill>
                            <a:srgbClr val="000000"/>
                          </a:solidFill>
                          <a:latin typeface="Times New Roman"/>
                          <a:ea typeface="Times New Roman"/>
                          <a:cs typeface="Times New Roman"/>
                        </a:rPr>
                        <a:t> 38.</a:t>
                      </a:r>
                      <a:endParaRPr lang="en-US" sz="1400" dirty="0">
                        <a:solidFill>
                          <a:srgbClr val="000000"/>
                        </a:solidFill>
                        <a:latin typeface="Times New Roman"/>
                        <a:ea typeface="Times New Roman"/>
                        <a:cs typeface="Times New Roman"/>
                      </a:endParaRPr>
                    </a:p>
                  </a:txBody>
                  <a:tcPr marL="62845" marR="62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u="sng">
                          <a:solidFill>
                            <a:srgbClr val="000000"/>
                          </a:solidFill>
                          <a:latin typeface="Times New Roman"/>
                          <a:ea typeface="Times New Roman"/>
                          <a:cs typeface="Times New Roman"/>
                        </a:rPr>
                        <a:t>(Nom)</a:t>
                      </a:r>
                      <a:r>
                        <a:rPr lang="fr-FR" sz="1400">
                          <a:solidFill>
                            <a:srgbClr val="000000"/>
                          </a:solidFill>
                          <a:latin typeface="Times New Roman"/>
                          <a:ea typeface="Times New Roman"/>
                          <a:cs typeface="Times New Roman"/>
                        </a:rPr>
                        <a:t> a-t il été nourri au sein? </a:t>
                      </a:r>
                      <a:r>
                        <a:rPr lang="fr-FR" sz="1400" i="1">
                          <a:solidFill>
                            <a:srgbClr val="000000"/>
                          </a:solidFill>
                          <a:latin typeface="Times New Roman"/>
                          <a:ea typeface="Times New Roman"/>
                          <a:cs typeface="Times New Roman"/>
                        </a:rPr>
                        <a:t>(Encerclez votre choix)</a:t>
                      </a:r>
                      <a:endParaRPr lang="en-US" sz="1400">
                        <a:solidFill>
                          <a:srgbClr val="000000"/>
                        </a:solidFill>
                        <a:latin typeface="Times New Roman"/>
                        <a:ea typeface="Times New Roman"/>
                        <a:cs typeface="Times New Roman"/>
                      </a:endParaRPr>
                    </a:p>
                  </a:txBody>
                  <a:tcPr marL="62845" marR="62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400" dirty="0" smtClean="0">
                          <a:solidFill>
                            <a:srgbClr val="000000"/>
                          </a:solidFill>
                          <a:latin typeface="Times New Roman"/>
                          <a:ea typeface="Times New Roman"/>
                          <a:cs typeface="Times New Roman"/>
                        </a:rPr>
                        <a:t>Oui  ……………………………………....….</a:t>
                      </a:r>
                      <a:r>
                        <a:rPr lang="fr-FR" sz="1400" dirty="0">
                          <a:solidFill>
                            <a:srgbClr val="000000"/>
                          </a:solidFill>
                          <a:latin typeface="Times New Roman"/>
                          <a:ea typeface="Times New Roman"/>
                          <a:cs typeface="Times New Roman"/>
                        </a:rPr>
                        <a:t>1</a:t>
                      </a:r>
                      <a:br>
                        <a:rPr lang="fr-FR" sz="1400" dirty="0">
                          <a:solidFill>
                            <a:srgbClr val="000000"/>
                          </a:solidFill>
                          <a:latin typeface="Times New Roman"/>
                          <a:ea typeface="Times New Roman"/>
                          <a:cs typeface="Times New Roman"/>
                        </a:rPr>
                      </a:br>
                      <a:r>
                        <a:rPr lang="fr-FR" sz="1400" dirty="0">
                          <a:solidFill>
                            <a:srgbClr val="000000"/>
                          </a:solidFill>
                          <a:latin typeface="Times New Roman"/>
                          <a:ea typeface="Times New Roman"/>
                          <a:cs typeface="Times New Roman"/>
                        </a:rPr>
                        <a:t>Non</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2                                                          Ne sait pas</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8</a:t>
                      </a:r>
                      <a:endParaRPr lang="en-US" sz="1400" dirty="0">
                        <a:solidFill>
                          <a:srgbClr val="000000"/>
                        </a:solidFill>
                        <a:latin typeface="Times New Roman"/>
                        <a:ea typeface="Times New Roman"/>
                        <a:cs typeface="Times New Roman"/>
                      </a:endParaRPr>
                    </a:p>
                  </a:txBody>
                  <a:tcPr marL="62845" marR="62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a:solidFill>
                            <a:srgbClr val="000000"/>
                          </a:solidFill>
                          <a:latin typeface="Times New Roman"/>
                          <a:ea typeface="Times New Roman"/>
                          <a:cs typeface="Times New Roman"/>
                        </a:rPr>
                        <a:t>2 ou 8→Q41</a:t>
                      </a:r>
                      <a:endParaRPr lang="en-US" sz="1400">
                        <a:solidFill>
                          <a:srgbClr val="000000"/>
                        </a:solidFill>
                        <a:latin typeface="Times New Roman"/>
                        <a:ea typeface="Times New Roman"/>
                        <a:cs typeface="Times New Roman"/>
                      </a:endParaRPr>
                    </a:p>
                  </a:txBody>
                  <a:tcPr marL="62845" marR="62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r>
              <a:tr h="2905877">
                <a:tc>
                  <a:txBody>
                    <a:bodyPr/>
                    <a:lstStyle/>
                    <a:p>
                      <a:pPr marL="0" marR="0" algn="l">
                        <a:spcBef>
                          <a:spcPts val="0"/>
                        </a:spcBef>
                        <a:spcAft>
                          <a:spcPts val="0"/>
                        </a:spcAft>
                      </a:pPr>
                      <a:r>
                        <a:rPr lang="fr-FR" sz="1400">
                          <a:solidFill>
                            <a:srgbClr val="000000"/>
                          </a:solidFill>
                          <a:latin typeface="Times New Roman"/>
                          <a:ea typeface="Times New Roman"/>
                          <a:cs typeface="Times New Roman"/>
                        </a:rPr>
                        <a:t>39.</a:t>
                      </a:r>
                      <a:endParaRPr lang="en-US" sz="1400">
                        <a:solidFill>
                          <a:srgbClr val="000000"/>
                        </a:solidFill>
                        <a:latin typeface="Times New Roman"/>
                        <a:ea typeface="Times New Roman"/>
                        <a:cs typeface="Times New Roman"/>
                      </a:endParaRPr>
                    </a:p>
                  </a:txBody>
                  <a:tcPr marL="62845" marR="62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endParaRPr lang="fr-FR" sz="1400">
                        <a:solidFill>
                          <a:srgbClr val="000000"/>
                        </a:solidFill>
                        <a:latin typeface="Times New Roman"/>
                        <a:ea typeface="Times New Roman"/>
                        <a:cs typeface="Times New Roman"/>
                      </a:endParaRPr>
                    </a:p>
                    <a:p>
                      <a:pPr marL="0" marR="0" algn="l">
                        <a:spcBef>
                          <a:spcPts val="0"/>
                        </a:spcBef>
                        <a:spcAft>
                          <a:spcPts val="0"/>
                        </a:spcAft>
                      </a:pPr>
                      <a:r>
                        <a:rPr lang="fr-FR" sz="1400">
                          <a:solidFill>
                            <a:srgbClr val="000000"/>
                          </a:solidFill>
                          <a:latin typeface="Times New Roman"/>
                          <a:ea typeface="Times New Roman"/>
                          <a:cs typeface="Times New Roman"/>
                        </a:rPr>
                        <a:t>Combien de temps après la naissance avez-vous commencé à allaiter </a:t>
                      </a:r>
                      <a:r>
                        <a:rPr lang="fr-FR" sz="1400" u="sng">
                          <a:solidFill>
                            <a:srgbClr val="000000"/>
                          </a:solidFill>
                          <a:latin typeface="Times New Roman"/>
                          <a:ea typeface="Times New Roman"/>
                          <a:cs typeface="Times New Roman"/>
                        </a:rPr>
                        <a:t>(Nom)</a:t>
                      </a: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p>
                      <a:pPr marL="0" marR="0" algn="l">
                        <a:spcBef>
                          <a:spcPts val="0"/>
                        </a:spcBef>
                        <a:spcAft>
                          <a:spcPts val="0"/>
                        </a:spcAft>
                      </a:pPr>
                      <a:r>
                        <a:rPr lang="fr-FR" sz="1400" i="1">
                          <a:solidFill>
                            <a:srgbClr val="000000"/>
                          </a:solidFill>
                          <a:latin typeface="Times New Roman"/>
                          <a:ea typeface="Times New Roman"/>
                          <a:cs typeface="Times New Roman"/>
                        </a:rPr>
                        <a:t>Si elle répond qu'elle a immédiatement commencé à allaiter (Nom) après la naissance, encerclez "000" pour "immédiatement".  </a:t>
                      </a:r>
                      <a:endParaRPr lang="en-US" sz="1400">
                        <a:solidFill>
                          <a:srgbClr val="000000"/>
                        </a:solidFill>
                        <a:latin typeface="Times New Roman"/>
                        <a:ea typeface="Times New Roman"/>
                        <a:cs typeface="Times New Roman"/>
                      </a:endParaRPr>
                    </a:p>
                    <a:p>
                      <a:pPr marL="0" marR="0" algn="l">
                        <a:spcBef>
                          <a:spcPts val="0"/>
                        </a:spcBef>
                        <a:spcAft>
                          <a:spcPts val="0"/>
                        </a:spcAft>
                      </a:pPr>
                      <a:r>
                        <a:rPr lang="fr-FR" sz="1400" i="1">
                          <a:solidFill>
                            <a:srgbClr val="000000"/>
                          </a:solidFill>
                          <a:latin typeface="Times New Roman"/>
                          <a:ea typeface="Times New Roman"/>
                          <a:cs typeface="Times New Roman"/>
                        </a:rPr>
                        <a:t>Si c'est inférieur à 1 heure, encerclez '1’ pour les heures et enregistrer '00' pour les heures.   </a:t>
                      </a:r>
                      <a:endParaRPr lang="en-US" sz="1400">
                        <a:solidFill>
                          <a:srgbClr val="000000"/>
                        </a:solidFill>
                        <a:latin typeface="Times New Roman"/>
                        <a:ea typeface="Times New Roman"/>
                        <a:cs typeface="Times New Roman"/>
                      </a:endParaRPr>
                    </a:p>
                    <a:p>
                      <a:pPr marL="0" marR="0" algn="l">
                        <a:spcBef>
                          <a:spcPts val="0"/>
                        </a:spcBef>
                        <a:spcAft>
                          <a:spcPts val="0"/>
                        </a:spcAft>
                      </a:pPr>
                      <a:r>
                        <a:rPr lang="fr-FR" sz="1400" i="1">
                          <a:solidFill>
                            <a:srgbClr val="000000"/>
                          </a:solidFill>
                          <a:latin typeface="Times New Roman"/>
                          <a:ea typeface="Times New Roman"/>
                          <a:cs typeface="Times New Roman"/>
                        </a:rPr>
                        <a:t>Si c'est inférieur à 24 heures, encerclez '1 ' et enregistrez le nombre d'heures effectuées de 01 à 23.</a:t>
                      </a:r>
                      <a:endParaRPr lang="en-US" sz="1400">
                        <a:solidFill>
                          <a:srgbClr val="000000"/>
                        </a:solidFill>
                        <a:latin typeface="Times New Roman"/>
                        <a:ea typeface="Times New Roman"/>
                        <a:cs typeface="Times New Roman"/>
                      </a:endParaRPr>
                    </a:p>
                    <a:p>
                      <a:pPr marL="0" marR="0" algn="l">
                        <a:spcBef>
                          <a:spcPts val="0"/>
                        </a:spcBef>
                        <a:spcAft>
                          <a:spcPts val="0"/>
                        </a:spcAft>
                      </a:pPr>
                      <a:r>
                        <a:rPr lang="fr-FR" sz="1400" i="1">
                          <a:solidFill>
                            <a:srgbClr val="000000"/>
                          </a:solidFill>
                          <a:latin typeface="Times New Roman"/>
                          <a:ea typeface="Times New Roman"/>
                          <a:cs typeface="Times New Roman"/>
                        </a:rPr>
                        <a:t>Sinon, encerclez 2 et enregistrez le nombre de jours complétés.                                                                                 </a:t>
                      </a:r>
                      <a:endParaRPr lang="en-US" sz="1400">
                        <a:solidFill>
                          <a:srgbClr val="000000"/>
                        </a:solidFill>
                        <a:latin typeface="Times New Roman"/>
                        <a:ea typeface="Times New Roman"/>
                        <a:cs typeface="Times New Roman"/>
                      </a:endParaRPr>
                    </a:p>
                  </a:txBody>
                  <a:tcPr marL="62845" marR="62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endParaRPr lang="fr-FR" sz="1400" dirty="0">
                        <a:solidFill>
                          <a:srgbClr val="000000"/>
                        </a:solidFill>
                        <a:latin typeface="Times New Roman"/>
                        <a:ea typeface="Times New Roman"/>
                        <a:cs typeface="Times New Roman"/>
                      </a:endParaRPr>
                    </a:p>
                    <a:p>
                      <a:pPr marL="0" marR="0" algn="l">
                        <a:spcBef>
                          <a:spcPts val="0"/>
                        </a:spcBef>
                        <a:spcAft>
                          <a:spcPts val="0"/>
                        </a:spcAft>
                      </a:pPr>
                      <a:r>
                        <a:rPr lang="fr-FR" sz="1400" dirty="0">
                          <a:solidFill>
                            <a:srgbClr val="000000"/>
                          </a:solidFill>
                          <a:latin typeface="Times New Roman"/>
                          <a:ea typeface="Times New Roman"/>
                          <a:cs typeface="Times New Roman"/>
                        </a:rPr>
                        <a:t>Immédiatement</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000 </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a:solidFill>
                            <a:srgbClr val="000000"/>
                          </a:solidFill>
                          <a:latin typeface="Times New Roman"/>
                          <a:ea typeface="Times New Roman"/>
                          <a:cs typeface="Times New Roman"/>
                        </a:rPr>
                        <a:t>  </a:t>
                      </a:r>
                      <a:endParaRPr lang="fr-FR" sz="1400" dirty="0" smtClean="0">
                        <a:solidFill>
                          <a:srgbClr val="000000"/>
                        </a:solidFill>
                        <a:latin typeface="Times New Roman"/>
                        <a:ea typeface="Times New Roman"/>
                        <a:cs typeface="Times New Roman"/>
                      </a:endParaRPr>
                    </a:p>
                    <a:p>
                      <a:pPr marL="0" marR="0" algn="l">
                        <a:spcBef>
                          <a:spcPts val="0"/>
                        </a:spcBef>
                        <a:spcAft>
                          <a:spcPts val="0"/>
                        </a:spcAft>
                      </a:pPr>
                      <a:r>
                        <a:rPr lang="fr-FR" sz="1400" dirty="0" smtClean="0">
                          <a:solidFill>
                            <a:srgbClr val="000000"/>
                          </a:solidFill>
                          <a:latin typeface="Times New Roman"/>
                          <a:ea typeface="Times New Roman"/>
                          <a:cs typeface="Times New Roman"/>
                        </a:rPr>
                        <a:t>OU                                                                    </a:t>
                      </a:r>
                      <a:endParaRPr lang="en-US" sz="1400" dirty="0">
                        <a:solidFill>
                          <a:srgbClr val="000000"/>
                        </a:solidFill>
                        <a:latin typeface="Times New Roman"/>
                        <a:ea typeface="Times New Roman"/>
                        <a:cs typeface="Times New Roman"/>
                      </a:endParaRPr>
                    </a:p>
                    <a:p>
                      <a:pPr marL="0" marR="0" algn="l">
                        <a:spcBef>
                          <a:spcPts val="0"/>
                        </a:spcBef>
                        <a:spcAft>
                          <a:spcPts val="0"/>
                        </a:spcAft>
                      </a:pPr>
                      <a:endParaRPr lang="fr-FR" sz="1400" dirty="0" smtClean="0">
                        <a:solidFill>
                          <a:srgbClr val="000000"/>
                        </a:solidFill>
                        <a:latin typeface="Times New Roman"/>
                        <a:ea typeface="Times New Roman"/>
                        <a:cs typeface="Times New Roman"/>
                      </a:endParaRPr>
                    </a:p>
                    <a:p>
                      <a:pPr marL="0" marR="0" algn="l">
                        <a:spcBef>
                          <a:spcPts val="0"/>
                        </a:spcBef>
                        <a:spcAft>
                          <a:spcPts val="0"/>
                        </a:spcAft>
                      </a:pPr>
                      <a:r>
                        <a:rPr lang="fr-FR" sz="1400" dirty="0" smtClean="0">
                          <a:solidFill>
                            <a:srgbClr val="000000"/>
                          </a:solidFill>
                          <a:latin typeface="Times New Roman"/>
                          <a:ea typeface="Times New Roman"/>
                          <a:cs typeface="Times New Roman"/>
                        </a:rPr>
                        <a:t>Heures……….......……………….….………</a:t>
                      </a:r>
                      <a:r>
                        <a:rPr lang="fr-FR" sz="1400" dirty="0">
                          <a:solidFill>
                            <a:srgbClr val="000000"/>
                          </a:solidFill>
                          <a:latin typeface="Times New Roman"/>
                          <a:ea typeface="Times New Roman"/>
                          <a:cs typeface="Times New Roman"/>
                        </a:rPr>
                        <a:t>1</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a:solidFill>
                            <a:srgbClr val="000000"/>
                          </a:solidFill>
                          <a:latin typeface="Times New Roman"/>
                          <a:ea typeface="Times New Roman"/>
                          <a:cs typeface="Times New Roman"/>
                        </a:rPr>
                        <a:t> ____  ____         </a:t>
                      </a:r>
                      <a:endParaRPr lang="en-US" sz="1400" dirty="0">
                        <a:solidFill>
                          <a:srgbClr val="000000"/>
                        </a:solidFill>
                        <a:latin typeface="Times New Roman"/>
                        <a:ea typeface="Times New Roman"/>
                        <a:cs typeface="Times New Roman"/>
                      </a:endParaRPr>
                    </a:p>
                    <a:p>
                      <a:pPr marL="0" marR="0" algn="l">
                        <a:spcBef>
                          <a:spcPts val="0"/>
                        </a:spcBef>
                        <a:spcAft>
                          <a:spcPts val="0"/>
                        </a:spcAft>
                      </a:pPr>
                      <a:endParaRPr lang="fr-FR" sz="1400" dirty="0" smtClean="0">
                        <a:solidFill>
                          <a:srgbClr val="000000"/>
                        </a:solidFill>
                        <a:latin typeface="Times New Roman"/>
                        <a:ea typeface="Times New Roman"/>
                        <a:cs typeface="Times New Roman"/>
                      </a:endParaRPr>
                    </a:p>
                    <a:p>
                      <a:pPr marL="0" marR="0" algn="l">
                        <a:spcBef>
                          <a:spcPts val="0"/>
                        </a:spcBef>
                        <a:spcAft>
                          <a:spcPts val="0"/>
                        </a:spcAft>
                      </a:pPr>
                      <a:r>
                        <a:rPr lang="fr-FR" sz="1400" dirty="0" smtClean="0">
                          <a:solidFill>
                            <a:srgbClr val="000000"/>
                          </a:solidFill>
                          <a:latin typeface="Times New Roman"/>
                          <a:ea typeface="Times New Roman"/>
                          <a:cs typeface="Times New Roman"/>
                        </a:rPr>
                        <a:t>OU                                                   </a:t>
                      </a:r>
                      <a:endParaRPr lang="en-US" sz="1400" dirty="0">
                        <a:solidFill>
                          <a:srgbClr val="000000"/>
                        </a:solidFill>
                        <a:latin typeface="Times New Roman"/>
                        <a:ea typeface="Times New Roman"/>
                        <a:cs typeface="Times New Roman"/>
                      </a:endParaRPr>
                    </a:p>
                    <a:p>
                      <a:pPr marL="0" marR="0" algn="l">
                        <a:spcBef>
                          <a:spcPts val="0"/>
                        </a:spcBef>
                        <a:spcAft>
                          <a:spcPts val="0"/>
                        </a:spcAft>
                      </a:pPr>
                      <a:endParaRPr lang="fr-FR" sz="1400" dirty="0" smtClean="0">
                        <a:solidFill>
                          <a:srgbClr val="000000"/>
                        </a:solidFill>
                        <a:latin typeface="Times New Roman"/>
                        <a:ea typeface="Times New Roman"/>
                        <a:cs typeface="Times New Roman"/>
                      </a:endParaRPr>
                    </a:p>
                    <a:p>
                      <a:pPr marL="0" marR="0" algn="l">
                        <a:spcBef>
                          <a:spcPts val="0"/>
                        </a:spcBef>
                        <a:spcAft>
                          <a:spcPts val="0"/>
                        </a:spcAft>
                      </a:pPr>
                      <a:r>
                        <a:rPr lang="fr-FR" sz="1400" dirty="0" smtClean="0">
                          <a:solidFill>
                            <a:srgbClr val="000000"/>
                          </a:solidFill>
                          <a:latin typeface="Times New Roman"/>
                          <a:ea typeface="Times New Roman"/>
                          <a:cs typeface="Times New Roman"/>
                        </a:rPr>
                        <a:t>Jours……………......……………..…….......</a:t>
                      </a:r>
                      <a:r>
                        <a:rPr lang="fr-FR" sz="1400" dirty="0">
                          <a:solidFill>
                            <a:srgbClr val="000000"/>
                          </a:solidFill>
                          <a:latin typeface="Times New Roman"/>
                          <a:ea typeface="Times New Roman"/>
                          <a:cs typeface="Times New Roman"/>
                        </a:rPr>
                        <a:t>2 </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a:solidFill>
                            <a:srgbClr val="000000"/>
                          </a:solidFill>
                          <a:latin typeface="Times New Roman"/>
                          <a:ea typeface="Times New Roman"/>
                          <a:cs typeface="Times New Roman"/>
                        </a:rPr>
                        <a:t>____  ____  </a:t>
                      </a:r>
                      <a:endParaRPr lang="en-US" sz="1400" dirty="0">
                        <a:solidFill>
                          <a:srgbClr val="000000"/>
                        </a:solidFill>
                        <a:latin typeface="Times New Roman"/>
                        <a:ea typeface="Times New Roman"/>
                        <a:cs typeface="Times New Roman"/>
                      </a:endParaRPr>
                    </a:p>
                    <a:p>
                      <a:pPr marL="0" marR="0" algn="l">
                        <a:spcBef>
                          <a:spcPts val="0"/>
                        </a:spcBef>
                        <a:spcAft>
                          <a:spcPts val="0"/>
                        </a:spcAft>
                      </a:pPr>
                      <a:endParaRPr lang="fr-FR" sz="1400" dirty="0" smtClean="0">
                        <a:solidFill>
                          <a:srgbClr val="000000"/>
                        </a:solidFill>
                        <a:latin typeface="Times New Roman"/>
                        <a:ea typeface="Times New Roman"/>
                        <a:cs typeface="Times New Roman"/>
                      </a:endParaRPr>
                    </a:p>
                    <a:p>
                      <a:pPr marL="0" marR="0" algn="l">
                        <a:spcBef>
                          <a:spcPts val="0"/>
                        </a:spcBef>
                        <a:spcAft>
                          <a:spcPts val="0"/>
                        </a:spcAft>
                      </a:pPr>
                      <a:r>
                        <a:rPr lang="fr-FR" sz="1400" dirty="0" smtClean="0">
                          <a:solidFill>
                            <a:srgbClr val="000000"/>
                          </a:solidFill>
                          <a:latin typeface="Times New Roman"/>
                          <a:ea typeface="Times New Roman"/>
                          <a:cs typeface="Times New Roman"/>
                        </a:rPr>
                        <a:t>Ne </a:t>
                      </a:r>
                      <a:r>
                        <a:rPr lang="fr-FR" sz="1400" dirty="0">
                          <a:solidFill>
                            <a:srgbClr val="000000"/>
                          </a:solidFill>
                          <a:latin typeface="Times New Roman"/>
                          <a:ea typeface="Times New Roman"/>
                          <a:cs typeface="Times New Roman"/>
                        </a:rPr>
                        <a:t>sait pas</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8</a:t>
                      </a:r>
                      <a:endParaRPr lang="en-US" sz="1400" dirty="0">
                        <a:solidFill>
                          <a:srgbClr val="000000"/>
                        </a:solidFill>
                        <a:latin typeface="Times New Roman"/>
                        <a:ea typeface="Times New Roman"/>
                        <a:cs typeface="Times New Roman"/>
                      </a:endParaRPr>
                    </a:p>
                  </a:txBody>
                  <a:tcPr marL="62845" marR="62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2845" marR="62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1046246">
                <a:tc>
                  <a:txBody>
                    <a:bodyPr/>
                    <a:lstStyle/>
                    <a:p>
                      <a:pPr marL="0" marR="0" algn="l">
                        <a:spcBef>
                          <a:spcPts val="0"/>
                        </a:spcBef>
                        <a:spcAft>
                          <a:spcPts val="0"/>
                        </a:spcAft>
                      </a:pPr>
                      <a:r>
                        <a:rPr lang="fr-FR" sz="1400">
                          <a:solidFill>
                            <a:srgbClr val="000000"/>
                          </a:solidFill>
                          <a:latin typeface="Times New Roman"/>
                          <a:ea typeface="Times New Roman"/>
                          <a:cs typeface="Times New Roman"/>
                        </a:rPr>
                        <a:t>40.</a:t>
                      </a:r>
                      <a:endParaRPr lang="en-US" sz="1400">
                        <a:solidFill>
                          <a:srgbClr val="000000"/>
                        </a:solidFill>
                        <a:latin typeface="Times New Roman"/>
                        <a:ea typeface="Times New Roman"/>
                        <a:cs typeface="Times New Roman"/>
                      </a:endParaRPr>
                    </a:p>
                  </a:txBody>
                  <a:tcPr marL="62845" marR="62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u="sng">
                          <a:solidFill>
                            <a:srgbClr val="000000"/>
                          </a:solidFill>
                          <a:latin typeface="Times New Roman"/>
                          <a:ea typeface="Times New Roman"/>
                          <a:cs typeface="Times New Roman"/>
                        </a:rPr>
                        <a:t>(Nom)</a:t>
                      </a:r>
                      <a:r>
                        <a:rPr lang="fr-FR" sz="1400">
                          <a:solidFill>
                            <a:srgbClr val="000000"/>
                          </a:solidFill>
                          <a:latin typeface="Times New Roman"/>
                          <a:ea typeface="Times New Roman"/>
                          <a:cs typeface="Times New Roman"/>
                        </a:rPr>
                        <a:t> a t il été allaité hier durant la journée ou la nuit?</a:t>
                      </a:r>
                      <a:r>
                        <a:rPr lang="fr-FR" sz="1400" i="1">
                          <a:solidFill>
                            <a:srgbClr val="000000"/>
                          </a:solidFill>
                          <a:latin typeface="Times New Roman"/>
                          <a:ea typeface="Times New Roman"/>
                          <a:cs typeface="Times New Roman"/>
                        </a:rPr>
                        <a:t> (encerclez votre choix)</a:t>
                      </a:r>
                      <a:endParaRPr lang="en-US" sz="1400">
                        <a:solidFill>
                          <a:srgbClr val="000000"/>
                        </a:solidFill>
                        <a:latin typeface="Times New Roman"/>
                        <a:ea typeface="Times New Roman"/>
                        <a:cs typeface="Times New Roman"/>
                      </a:endParaRPr>
                    </a:p>
                  </a:txBody>
                  <a:tcPr marL="62845" marR="62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400" dirty="0" smtClean="0">
                          <a:solidFill>
                            <a:srgbClr val="000000"/>
                          </a:solidFill>
                          <a:latin typeface="Times New Roman"/>
                          <a:ea typeface="Times New Roman"/>
                          <a:cs typeface="Times New Roman"/>
                        </a:rPr>
                        <a:t>Oui  ……………………….....………..…….</a:t>
                      </a:r>
                      <a:r>
                        <a:rPr lang="fr-FR" sz="1400" dirty="0">
                          <a:solidFill>
                            <a:srgbClr val="000000"/>
                          </a:solidFill>
                          <a:latin typeface="Times New Roman"/>
                          <a:ea typeface="Times New Roman"/>
                          <a:cs typeface="Times New Roman"/>
                        </a:rPr>
                        <a:t>1</a:t>
                      </a:r>
                      <a:br>
                        <a:rPr lang="fr-FR" sz="1400" dirty="0">
                          <a:solidFill>
                            <a:srgbClr val="000000"/>
                          </a:solidFill>
                          <a:latin typeface="Times New Roman"/>
                          <a:ea typeface="Times New Roman"/>
                          <a:cs typeface="Times New Roman"/>
                        </a:rPr>
                      </a:br>
                      <a:r>
                        <a:rPr lang="fr-FR" sz="1400" dirty="0">
                          <a:solidFill>
                            <a:srgbClr val="000000"/>
                          </a:solidFill>
                          <a:latin typeface="Times New Roman"/>
                          <a:ea typeface="Times New Roman"/>
                          <a:cs typeface="Times New Roman"/>
                        </a:rPr>
                        <a:t>Non</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2                                                          Ne sait pas</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8</a:t>
                      </a:r>
                      <a:endParaRPr lang="en-US" sz="1400" dirty="0">
                        <a:solidFill>
                          <a:srgbClr val="000000"/>
                        </a:solidFill>
                        <a:latin typeface="Times New Roman"/>
                        <a:ea typeface="Times New Roman"/>
                        <a:cs typeface="Times New Roman"/>
                      </a:endParaRPr>
                    </a:p>
                  </a:txBody>
                  <a:tcPr marL="62845" marR="62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2845" marR="62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1452938">
                <a:tc>
                  <a:txBody>
                    <a:bodyPr/>
                    <a:lstStyle/>
                    <a:p>
                      <a:pPr marL="0" marR="0" algn="l">
                        <a:spcBef>
                          <a:spcPts val="0"/>
                        </a:spcBef>
                        <a:spcAft>
                          <a:spcPts val="0"/>
                        </a:spcAft>
                      </a:pPr>
                      <a:r>
                        <a:rPr lang="fr-FR" sz="1400">
                          <a:solidFill>
                            <a:srgbClr val="000000"/>
                          </a:solidFill>
                          <a:latin typeface="Times New Roman"/>
                          <a:ea typeface="Times New Roman"/>
                          <a:cs typeface="Times New Roman"/>
                        </a:rPr>
                        <a:t>41.</a:t>
                      </a:r>
                      <a:endParaRPr lang="en-US" sz="1400">
                        <a:solidFill>
                          <a:srgbClr val="000000"/>
                        </a:solidFill>
                        <a:latin typeface="Times New Roman"/>
                        <a:ea typeface="Times New Roman"/>
                        <a:cs typeface="Times New Roman"/>
                      </a:endParaRPr>
                    </a:p>
                  </a:txBody>
                  <a:tcPr marL="62845" marR="62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a:solidFill>
                            <a:srgbClr val="000000"/>
                          </a:solidFill>
                          <a:latin typeface="Times New Roman"/>
                          <a:ea typeface="Times New Roman"/>
                          <a:cs typeface="Times New Roman"/>
                        </a:rPr>
                        <a:t>                                                                                     </a:t>
                      </a:r>
                      <a:r>
                        <a:rPr lang="fr-FR" sz="1400">
                          <a:solidFill>
                            <a:srgbClr val="000000"/>
                          </a:solidFill>
                          <a:latin typeface="Arial"/>
                          <a:ea typeface="Times New Roman"/>
                          <a:cs typeface="Times New Roman"/>
                        </a:rPr>
                        <a:t> </a:t>
                      </a:r>
                      <a:r>
                        <a:rPr lang="fr-FR" sz="1400">
                          <a:solidFill>
                            <a:srgbClr val="000000"/>
                          </a:solidFill>
                          <a:latin typeface="Times New Roman"/>
                          <a:ea typeface="Times New Roman"/>
                          <a:cs typeface="Times New Roman"/>
                        </a:rPr>
                        <a:t>Maintenant, je voudrais vous poser quelques questions sur les médicaments et les vitamines qui sont parfois donnés aux nourrissons. </a:t>
                      </a:r>
                      <a:r>
                        <a:rPr lang="fr-FR" sz="1400" u="sng">
                          <a:solidFill>
                            <a:srgbClr val="000000"/>
                          </a:solidFill>
                          <a:latin typeface="Times New Roman"/>
                          <a:ea typeface="Times New Roman"/>
                          <a:cs typeface="Times New Roman"/>
                        </a:rPr>
                        <a:t>(Nom)</a:t>
                      </a:r>
                      <a:r>
                        <a:rPr lang="fr-FR" sz="1400">
                          <a:solidFill>
                            <a:srgbClr val="000000"/>
                          </a:solidFill>
                          <a:latin typeface="Times New Roman"/>
                          <a:ea typeface="Times New Roman"/>
                          <a:cs typeface="Times New Roman"/>
                        </a:rPr>
                        <a:t> a t-il reçu des gouttes de vitamine ou de tout autre médicament hier durant la journée  ou la nuit?</a:t>
                      </a:r>
                      <a:endParaRPr lang="en-US" sz="1400">
                        <a:solidFill>
                          <a:srgbClr val="000000"/>
                        </a:solidFill>
                        <a:latin typeface="Times New Roman"/>
                        <a:ea typeface="Times New Roman"/>
                        <a:cs typeface="Times New Roman"/>
                      </a:endParaRPr>
                    </a:p>
                  </a:txBody>
                  <a:tcPr marL="62845" marR="62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400" dirty="0" smtClean="0">
                          <a:solidFill>
                            <a:srgbClr val="000000"/>
                          </a:solidFill>
                          <a:latin typeface="Times New Roman"/>
                          <a:ea typeface="Times New Roman"/>
                          <a:cs typeface="Times New Roman"/>
                        </a:rPr>
                        <a:t>Oui  ………………………...……………….</a:t>
                      </a:r>
                      <a:r>
                        <a:rPr lang="fr-FR" sz="1400" dirty="0">
                          <a:solidFill>
                            <a:srgbClr val="000000"/>
                          </a:solidFill>
                          <a:latin typeface="Times New Roman"/>
                          <a:ea typeface="Times New Roman"/>
                          <a:cs typeface="Times New Roman"/>
                        </a:rPr>
                        <a:t>1</a:t>
                      </a:r>
                      <a:br>
                        <a:rPr lang="fr-FR" sz="1400" dirty="0">
                          <a:solidFill>
                            <a:srgbClr val="000000"/>
                          </a:solidFill>
                          <a:latin typeface="Times New Roman"/>
                          <a:ea typeface="Times New Roman"/>
                          <a:cs typeface="Times New Roman"/>
                        </a:rPr>
                      </a:br>
                      <a:r>
                        <a:rPr lang="fr-FR" sz="1400" dirty="0">
                          <a:solidFill>
                            <a:srgbClr val="000000"/>
                          </a:solidFill>
                          <a:latin typeface="Times New Roman"/>
                          <a:ea typeface="Times New Roman"/>
                          <a:cs typeface="Times New Roman"/>
                        </a:rPr>
                        <a:t>Non</a:t>
                      </a:r>
                      <a:r>
                        <a:rPr lang="fr-FR" sz="1400" dirty="0" smtClean="0">
                          <a:solidFill>
                            <a:srgbClr val="000000"/>
                          </a:solidFill>
                          <a:latin typeface="Times New Roman"/>
                          <a:ea typeface="Times New Roman"/>
                          <a:cs typeface="Times New Roman"/>
                        </a:rPr>
                        <a:t>………………………………………….2                                                          </a:t>
                      </a:r>
                      <a:r>
                        <a:rPr lang="fr-FR" sz="1400" dirty="0">
                          <a:solidFill>
                            <a:srgbClr val="000000"/>
                          </a:solidFill>
                          <a:latin typeface="Times New Roman"/>
                          <a:ea typeface="Times New Roman"/>
                          <a:cs typeface="Times New Roman"/>
                        </a:rPr>
                        <a:t>Ne sait pas</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8</a:t>
                      </a:r>
                      <a:endParaRPr lang="en-US" sz="1400" dirty="0">
                        <a:solidFill>
                          <a:srgbClr val="000000"/>
                        </a:solidFill>
                        <a:latin typeface="Times New Roman"/>
                        <a:ea typeface="Times New Roman"/>
                        <a:cs typeface="Times New Roman"/>
                      </a:endParaRPr>
                    </a:p>
                  </a:txBody>
                  <a:tcPr marL="62845" marR="62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endParaRPr lang="en-US" sz="1400" dirty="0">
                        <a:solidFill>
                          <a:srgbClr val="000000"/>
                        </a:solidFill>
                        <a:latin typeface="Calibri"/>
                        <a:ea typeface="Times New Roman"/>
                        <a:cs typeface="Times New Roman"/>
                      </a:endParaRPr>
                    </a:p>
                  </a:txBody>
                  <a:tcPr marL="62845" marR="62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bl>
          </a:graphicData>
        </a:graphic>
      </p:graphicFrame>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6857998"/>
        </p:xfrm>
        <a:graphic>
          <a:graphicData uri="http://schemas.openxmlformats.org/drawingml/2006/table">
            <a:tbl>
              <a:tblPr/>
              <a:tblGrid>
                <a:gridCol w="510364"/>
                <a:gridCol w="3927332"/>
                <a:gridCol w="838294"/>
                <a:gridCol w="580873"/>
                <a:gridCol w="501408"/>
                <a:gridCol w="501408"/>
                <a:gridCol w="2284321"/>
              </a:tblGrid>
              <a:tr h="791308">
                <a:tc>
                  <a:txBody>
                    <a:bodyPr/>
                    <a:lstStyle/>
                    <a:p>
                      <a:pPr marL="0" marR="0">
                        <a:spcBef>
                          <a:spcPts val="0"/>
                        </a:spcBef>
                        <a:spcAft>
                          <a:spcPts val="0"/>
                        </a:spcAft>
                      </a:pPr>
                      <a:r>
                        <a:rPr lang="fr-FR" sz="1400" b="1" dirty="0">
                          <a:solidFill>
                            <a:srgbClr val="000000"/>
                          </a:solidFill>
                          <a:latin typeface="Times New Roman"/>
                          <a:ea typeface="Times New Roman"/>
                          <a:cs typeface="Times New Roman"/>
                        </a:rPr>
                        <a:t>No.</a:t>
                      </a:r>
                      <a:endParaRPr lang="en-US" sz="1400" dirty="0">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b="1">
                          <a:solidFill>
                            <a:srgbClr val="000000"/>
                          </a:solidFill>
                          <a:latin typeface="Times New Roman"/>
                          <a:ea typeface="Times New Roman"/>
                          <a:cs typeface="Times New Roman"/>
                        </a:rPr>
                        <a:t>QUESTION ET FILTRES</a:t>
                      </a:r>
                      <a:endParaRPr lang="en-US" sz="1400">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gridSpan="4">
                  <a:txBody>
                    <a:bodyPr/>
                    <a:lstStyle/>
                    <a:p>
                      <a:pPr marL="0" marR="0">
                        <a:spcBef>
                          <a:spcPts val="0"/>
                        </a:spcBef>
                        <a:spcAft>
                          <a:spcPts val="0"/>
                        </a:spcAft>
                      </a:pPr>
                      <a:r>
                        <a:rPr lang="fr-FR" sz="1400" b="1">
                          <a:solidFill>
                            <a:srgbClr val="000000"/>
                          </a:solidFill>
                          <a:latin typeface="Times New Roman"/>
                          <a:ea typeface="Times New Roman"/>
                          <a:cs typeface="Times New Roman"/>
                        </a:rPr>
                        <a:t>CATEGORIES DE CODAGE</a:t>
                      </a:r>
                      <a:endParaRPr lang="en-US" sz="1400">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fr-FR" sz="1400" b="1">
                          <a:solidFill>
                            <a:srgbClr val="000000"/>
                          </a:solidFill>
                          <a:latin typeface="Times New Roman"/>
                          <a:ea typeface="Times New Roman"/>
                          <a:cs typeface="Times New Roman"/>
                        </a:rPr>
                        <a:t>QUESTIONS ET CATEGORIES DE CODAGE</a:t>
                      </a:r>
                      <a:endParaRPr lang="en-US" sz="1400">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tx2"/>
                    </a:solidFill>
                  </a:tcPr>
                </a:tc>
              </a:tr>
              <a:tr h="2637692">
                <a:tc>
                  <a:txBody>
                    <a:bodyPr/>
                    <a:lstStyle/>
                    <a:p>
                      <a:pPr marL="0" marR="0">
                        <a:spcBef>
                          <a:spcPts val="0"/>
                        </a:spcBef>
                        <a:spcAft>
                          <a:spcPts val="0"/>
                        </a:spcAft>
                      </a:pPr>
                      <a:r>
                        <a:rPr lang="fr-FR" sz="1400">
                          <a:solidFill>
                            <a:srgbClr val="000000"/>
                          </a:solidFill>
                          <a:latin typeface="Times New Roman"/>
                          <a:ea typeface="Times New Roman"/>
                          <a:cs typeface="Times New Roman"/>
                        </a:rPr>
                        <a:t> 42.</a:t>
                      </a:r>
                      <a:endParaRPr lang="en-US" sz="1400">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A présent, je voudrais vous poser des questions sur les liquides que </a:t>
                      </a:r>
                      <a:r>
                        <a:rPr lang="fr-FR" sz="1400" u="sng" dirty="0">
                          <a:solidFill>
                            <a:srgbClr val="000000"/>
                          </a:solidFill>
                          <a:latin typeface="Times New Roman"/>
                          <a:ea typeface="Times New Roman"/>
                          <a:cs typeface="Times New Roman"/>
                        </a:rPr>
                        <a:t>(Nom)</a:t>
                      </a:r>
                      <a:r>
                        <a:rPr lang="fr-FR" sz="1400" dirty="0">
                          <a:solidFill>
                            <a:srgbClr val="000000"/>
                          </a:solidFill>
                          <a:latin typeface="Times New Roman"/>
                          <a:ea typeface="Times New Roman"/>
                          <a:cs typeface="Times New Roman"/>
                        </a:rPr>
                        <a:t> a reçus hier durant la journée ou la nuit.  </a:t>
                      </a:r>
                      <a:r>
                        <a:rPr lang="fr-FR" sz="1400" u="sng" dirty="0">
                          <a:solidFill>
                            <a:srgbClr val="000000"/>
                          </a:solidFill>
                          <a:latin typeface="Times New Roman"/>
                          <a:ea typeface="Times New Roman"/>
                          <a:cs typeface="Times New Roman"/>
                        </a:rPr>
                        <a:t>(Nom)</a:t>
                      </a:r>
                      <a:r>
                        <a:rPr lang="fr-FR" sz="1400" dirty="0">
                          <a:solidFill>
                            <a:srgbClr val="000000"/>
                          </a:solidFill>
                          <a:latin typeface="Times New Roman"/>
                          <a:ea typeface="Times New Roman"/>
                          <a:cs typeface="Times New Roman"/>
                        </a:rPr>
                        <a:t> a t-il reçu certains (articles de cette listes)?   </a:t>
                      </a:r>
                      <a:endParaRPr lang="en-US" sz="1400" dirty="0">
                        <a:solidFill>
                          <a:srgbClr val="000000"/>
                        </a:solidFill>
                        <a:latin typeface="Times New Roman"/>
                        <a:ea typeface="Times New Roman"/>
                        <a:cs typeface="Times New Roman"/>
                      </a:endParaRPr>
                    </a:p>
                    <a:p>
                      <a:pPr marL="0" marR="0">
                        <a:spcBef>
                          <a:spcPts val="0"/>
                        </a:spcBef>
                        <a:spcAft>
                          <a:spcPts val="0"/>
                        </a:spcAft>
                      </a:pPr>
                      <a:r>
                        <a:rPr lang="fr-FR" sz="1400" i="1" dirty="0">
                          <a:solidFill>
                            <a:srgbClr val="000000"/>
                          </a:solidFill>
                          <a:latin typeface="Times New Roman"/>
                          <a:ea typeface="Times New Roman"/>
                          <a:cs typeface="Times New Roman"/>
                        </a:rPr>
                        <a:t>Lisez la liste des liquides, en commençant par "eau fraîche"</a:t>
                      </a:r>
                      <a:endParaRPr lang="en-US" sz="1400" dirty="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OUI</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NON</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NSP</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43.  Combien de fois dans la journée ou nuit d’hier </a:t>
                      </a:r>
                      <a:r>
                        <a:rPr lang="fr-FR" sz="1400" u="sng">
                          <a:solidFill>
                            <a:srgbClr val="000000"/>
                          </a:solidFill>
                          <a:latin typeface="Times New Roman"/>
                          <a:ea typeface="Times New Roman"/>
                          <a:cs typeface="Times New Roman"/>
                        </a:rPr>
                        <a:t>(Nom)</a:t>
                      </a:r>
                      <a:r>
                        <a:rPr lang="fr-FR" sz="1400">
                          <a:solidFill>
                            <a:srgbClr val="000000"/>
                          </a:solidFill>
                          <a:latin typeface="Times New Roman"/>
                          <a:ea typeface="Times New Roman"/>
                          <a:cs typeface="Times New Roman"/>
                        </a:rPr>
                        <a:t> a t-il consommé les (articles de cette liste)?</a:t>
                      </a:r>
                      <a:endParaRPr lang="en-US" sz="1400">
                        <a:solidFill>
                          <a:srgbClr val="000000"/>
                        </a:solidFill>
                        <a:latin typeface="Times New Roman"/>
                        <a:ea typeface="Times New Roman"/>
                        <a:cs typeface="Times New Roman"/>
                      </a:endParaRPr>
                    </a:p>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p>
                      <a:pPr marL="0" marR="0">
                        <a:spcBef>
                          <a:spcPts val="0"/>
                        </a:spcBef>
                        <a:spcAft>
                          <a:spcPts val="0"/>
                        </a:spcAft>
                      </a:pPr>
                      <a:r>
                        <a:rPr lang="fr-FR" sz="1400" i="1">
                          <a:solidFill>
                            <a:srgbClr val="000000"/>
                          </a:solidFill>
                          <a:latin typeface="Times New Roman"/>
                          <a:ea typeface="Times New Roman"/>
                          <a:cs typeface="Times New Roman"/>
                        </a:rPr>
                        <a:t>Lisez la question 43 pour les articles B, C, F et G. Si l’enfant a consommé l’article. Mettez  ‘98’ pour ‘Ne sait Pas’</a:t>
                      </a: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63769">
                <a:tc>
                  <a:txBody>
                    <a:bodyPr/>
                    <a:lstStyle/>
                    <a:p>
                      <a:pPr marL="0" marR="0">
                        <a:spcBef>
                          <a:spcPts val="0"/>
                        </a:spcBef>
                        <a:spcAft>
                          <a:spcPts val="0"/>
                        </a:spcAft>
                      </a:pPr>
                      <a:r>
                        <a:rPr lang="fr-FR" sz="1400">
                          <a:solidFill>
                            <a:srgbClr val="000000"/>
                          </a:solidFill>
                          <a:latin typeface="Times New Roman"/>
                          <a:ea typeface="Times New Roman"/>
                          <a:cs typeface="Times New Roman"/>
                        </a:rPr>
                        <a:t>A</a:t>
                      </a:r>
                      <a:endParaRPr lang="en-US" sz="1400">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Eau fraîche?</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endParaRPr lang="en-US" sz="1400">
                        <a:solidFill>
                          <a:srgbClr val="000000"/>
                        </a:solidFill>
                        <a:latin typeface="Calibri"/>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1</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2</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8</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527538">
                <a:tc>
                  <a:txBody>
                    <a:bodyPr/>
                    <a:lstStyle/>
                    <a:p>
                      <a:pPr marL="0" marR="0">
                        <a:spcBef>
                          <a:spcPts val="0"/>
                        </a:spcBef>
                        <a:spcAft>
                          <a:spcPts val="0"/>
                        </a:spcAft>
                      </a:pPr>
                      <a:r>
                        <a:rPr lang="fr-FR" sz="1400">
                          <a:solidFill>
                            <a:srgbClr val="000000"/>
                          </a:solidFill>
                          <a:latin typeface="Times New Roman"/>
                          <a:ea typeface="Times New Roman"/>
                          <a:cs typeface="Times New Roman"/>
                        </a:rPr>
                        <a:t>B</a:t>
                      </a:r>
                      <a:endParaRPr lang="en-US" sz="1400">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Les préparations pour nourrissons telles que [insérer des exemples locaux]?</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1</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2</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8</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B. FREQUENCE ___ ___</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527538">
                <a:tc>
                  <a:txBody>
                    <a:bodyPr/>
                    <a:lstStyle/>
                    <a:p>
                      <a:pPr marL="0" marR="0">
                        <a:spcBef>
                          <a:spcPts val="0"/>
                        </a:spcBef>
                        <a:spcAft>
                          <a:spcPts val="0"/>
                        </a:spcAft>
                      </a:pPr>
                      <a:r>
                        <a:rPr lang="fr-FR" sz="1400">
                          <a:solidFill>
                            <a:srgbClr val="000000"/>
                          </a:solidFill>
                          <a:latin typeface="Times New Roman"/>
                          <a:ea typeface="Times New Roman"/>
                          <a:cs typeface="Times New Roman"/>
                        </a:rPr>
                        <a:t>C</a:t>
                      </a:r>
                      <a:endParaRPr lang="en-US" sz="1400">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Le lait tel que de conserve, en poudre, ou du lait frais d'origine animale?</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1</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2</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8</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C. FREQUENCE___ ___</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63769">
                <a:tc>
                  <a:txBody>
                    <a:bodyPr/>
                    <a:lstStyle/>
                    <a:p>
                      <a:pPr marL="0" marR="0">
                        <a:spcBef>
                          <a:spcPts val="0"/>
                        </a:spcBef>
                        <a:spcAft>
                          <a:spcPts val="0"/>
                        </a:spcAft>
                      </a:pPr>
                      <a:r>
                        <a:rPr lang="fr-FR" sz="1400">
                          <a:solidFill>
                            <a:srgbClr val="000000"/>
                          </a:solidFill>
                          <a:latin typeface="Times New Roman"/>
                          <a:ea typeface="Times New Roman"/>
                          <a:cs typeface="Times New Roman"/>
                        </a:rPr>
                        <a:t>D</a:t>
                      </a:r>
                      <a:endParaRPr lang="en-US" sz="1400">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Jus ou des boissons de jus?</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1</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2</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8</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63769">
                <a:tc>
                  <a:txBody>
                    <a:bodyPr/>
                    <a:lstStyle/>
                    <a:p>
                      <a:pPr marL="0" marR="0">
                        <a:spcBef>
                          <a:spcPts val="0"/>
                        </a:spcBef>
                        <a:spcAft>
                          <a:spcPts val="0"/>
                        </a:spcAft>
                      </a:pPr>
                      <a:r>
                        <a:rPr lang="fr-FR" sz="1400">
                          <a:solidFill>
                            <a:srgbClr val="000000"/>
                          </a:solidFill>
                          <a:latin typeface="Times New Roman"/>
                          <a:ea typeface="Times New Roman"/>
                          <a:cs typeface="Times New Roman"/>
                        </a:rPr>
                        <a:t>E</a:t>
                      </a:r>
                      <a:endParaRPr lang="en-US" sz="1400">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Bouillon clair?</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1</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2</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8</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63769">
                <a:tc>
                  <a:txBody>
                    <a:bodyPr/>
                    <a:lstStyle/>
                    <a:p>
                      <a:pPr marL="0" marR="0">
                        <a:spcBef>
                          <a:spcPts val="0"/>
                        </a:spcBef>
                        <a:spcAft>
                          <a:spcPts val="0"/>
                        </a:spcAft>
                      </a:pPr>
                      <a:r>
                        <a:rPr lang="fr-FR" sz="1400">
                          <a:solidFill>
                            <a:srgbClr val="000000"/>
                          </a:solidFill>
                          <a:latin typeface="Times New Roman"/>
                          <a:ea typeface="Times New Roman"/>
                          <a:cs typeface="Times New Roman"/>
                        </a:rPr>
                        <a:t>F</a:t>
                      </a:r>
                      <a:endParaRPr lang="en-US" sz="1400">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Yaourt?</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1</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2</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8</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F. FREQUENCE ___ ___</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63769">
                <a:tc>
                  <a:txBody>
                    <a:bodyPr/>
                    <a:lstStyle/>
                    <a:p>
                      <a:pPr marL="0" marR="0">
                        <a:spcBef>
                          <a:spcPts val="0"/>
                        </a:spcBef>
                        <a:spcAft>
                          <a:spcPts val="0"/>
                        </a:spcAft>
                      </a:pPr>
                      <a:r>
                        <a:rPr lang="fr-FR" sz="1400">
                          <a:solidFill>
                            <a:srgbClr val="000000"/>
                          </a:solidFill>
                          <a:latin typeface="Times New Roman"/>
                          <a:ea typeface="Times New Roman"/>
                          <a:cs typeface="Times New Roman"/>
                        </a:rPr>
                        <a:t>G</a:t>
                      </a:r>
                      <a:endParaRPr lang="en-US" sz="1400">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Bouillie claire (bouillie)?</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1</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2</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8</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G. FREQUENCE ___ ___</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791308">
                <a:tc>
                  <a:txBody>
                    <a:bodyPr/>
                    <a:lstStyle/>
                    <a:p>
                      <a:pPr marL="0" marR="0">
                        <a:spcBef>
                          <a:spcPts val="0"/>
                        </a:spcBef>
                        <a:spcAft>
                          <a:spcPts val="0"/>
                        </a:spcAft>
                      </a:pPr>
                      <a:r>
                        <a:rPr lang="fr-FR" sz="1400">
                          <a:solidFill>
                            <a:srgbClr val="000000"/>
                          </a:solidFill>
                          <a:latin typeface="Times New Roman"/>
                          <a:ea typeface="Times New Roman"/>
                          <a:cs typeface="Times New Roman"/>
                        </a:rPr>
                        <a:t>H</a:t>
                      </a:r>
                      <a:endParaRPr lang="en-US" sz="1400">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Tout autre liquide tel que</a:t>
                      </a:r>
                      <a:r>
                        <a:rPr lang="fr-FR" sz="1400" kern="1200" dirty="0">
                          <a:solidFill>
                            <a:srgbClr val="000000"/>
                          </a:solidFill>
                          <a:latin typeface="Times New Roman"/>
                          <a:ea typeface="Times New Roman"/>
                          <a:cs typeface="Times New Roman"/>
                        </a:rPr>
                        <a:t> </a:t>
                      </a:r>
                      <a:r>
                        <a:rPr lang="fr-FR" sz="1400" kern="1200" dirty="0" smtClean="0">
                          <a:solidFill>
                            <a:srgbClr val="000000"/>
                          </a:solidFill>
                          <a:latin typeface="Times New Roman"/>
                          <a:ea typeface="Times New Roman"/>
                          <a:cs typeface="Times New Roman"/>
                        </a:rPr>
                        <a:t>[the rouge, the de soya, </a:t>
                      </a:r>
                      <a:r>
                        <a:rPr lang="fr-FR" sz="1400" kern="1200" dirty="0" err="1" smtClean="0">
                          <a:solidFill>
                            <a:srgbClr val="000000"/>
                          </a:solidFill>
                          <a:latin typeface="Times New Roman"/>
                          <a:ea typeface="Times New Roman"/>
                          <a:cs typeface="Times New Roman"/>
                        </a:rPr>
                        <a:t>munkoyo</a:t>
                      </a:r>
                      <a:r>
                        <a:rPr lang="fr-FR" sz="1400" kern="1200" dirty="0" smtClean="0">
                          <a:solidFill>
                            <a:srgbClr val="000000"/>
                          </a:solidFill>
                          <a:latin typeface="Times New Roman"/>
                          <a:ea typeface="Times New Roman"/>
                          <a:cs typeface="Times New Roman"/>
                        </a:rPr>
                        <a:t>,…</a:t>
                      </a:r>
                      <a:r>
                        <a:rPr lang="fr-FR" sz="1400" dirty="0" smtClean="0">
                          <a:solidFill>
                            <a:srgbClr val="000000"/>
                          </a:solidFill>
                          <a:latin typeface="Times New Roman"/>
                          <a:ea typeface="Times New Roman"/>
                          <a:cs typeface="Times New Roman"/>
                        </a:rPr>
                        <a:t>la </a:t>
                      </a:r>
                      <a:r>
                        <a:rPr lang="fr-FR" sz="1400" dirty="0">
                          <a:solidFill>
                            <a:srgbClr val="000000"/>
                          </a:solidFill>
                          <a:latin typeface="Times New Roman"/>
                          <a:ea typeface="Times New Roman"/>
                          <a:cs typeface="Times New Roman"/>
                        </a:rPr>
                        <a:t>liste des autres liquides à base d'eau disponibles dans le cadre local]?</a:t>
                      </a:r>
                      <a:endParaRPr lang="en-US" sz="1400" dirty="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1</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2</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8</a:t>
                      </a:r>
                      <a:endParaRPr lang="en-US" sz="140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 </a:t>
                      </a:r>
                      <a:endParaRPr lang="en-US" sz="1400" dirty="0">
                        <a:solidFill>
                          <a:srgbClr val="000000"/>
                        </a:solidFill>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63769">
                <a:tc>
                  <a:txBody>
                    <a:bodyPr/>
                    <a:lstStyle/>
                    <a:p>
                      <a:pPr marL="0" marR="0">
                        <a:spcBef>
                          <a:spcPts val="0"/>
                        </a:spcBef>
                        <a:spcAft>
                          <a:spcPts val="0"/>
                        </a:spcAft>
                      </a:pPr>
                      <a:r>
                        <a:rPr lang="fr-FR" sz="1400">
                          <a:solidFill>
                            <a:srgbClr val="000000"/>
                          </a:solidFill>
                          <a:latin typeface="Times New Roman"/>
                          <a:ea typeface="Times New Roman"/>
                          <a:cs typeface="Times New Roman"/>
                        </a:rPr>
                        <a:t>I</a:t>
                      </a:r>
                      <a:endParaRPr lang="en-US" sz="1400">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Autres liquides?</a:t>
                      </a:r>
                      <a:endParaRPr lang="en-US" sz="1400">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1</a:t>
                      </a:r>
                      <a:endParaRPr lang="en-US" sz="1400">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2</a:t>
                      </a:r>
                      <a:endParaRPr lang="en-US" sz="1400">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8</a:t>
                      </a:r>
                      <a:endParaRPr lang="en-US" sz="1400">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 </a:t>
                      </a:r>
                      <a:endParaRPr lang="en-US" sz="1400" dirty="0">
                        <a:latin typeface="Times New Roman"/>
                        <a:ea typeface="Times New Roman"/>
                        <a:cs typeface="Times New Roman"/>
                      </a:endParaRPr>
                    </a:p>
                  </a:txBody>
                  <a:tcPr marL="65314" marR="6531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bl>
          </a:graphicData>
        </a:graphic>
      </p:graphicFrame>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6857994"/>
        </p:xfrm>
        <a:graphic>
          <a:graphicData uri="http://schemas.openxmlformats.org/drawingml/2006/table">
            <a:tbl>
              <a:tblPr/>
              <a:tblGrid>
                <a:gridCol w="492867"/>
                <a:gridCol w="4662793"/>
                <a:gridCol w="1945532"/>
                <a:gridCol w="583660"/>
                <a:gridCol w="680936"/>
                <a:gridCol w="778212"/>
              </a:tblGrid>
              <a:tr h="263769">
                <a:tc>
                  <a:txBody>
                    <a:bodyPr/>
                    <a:lstStyle/>
                    <a:p>
                      <a:pPr marL="0" marR="0">
                        <a:spcBef>
                          <a:spcPts val="0"/>
                        </a:spcBef>
                        <a:spcAft>
                          <a:spcPts val="0"/>
                        </a:spcAft>
                      </a:pPr>
                      <a:r>
                        <a:rPr lang="fr-FR" sz="1400" b="1" dirty="0">
                          <a:solidFill>
                            <a:srgbClr val="000000"/>
                          </a:solidFill>
                          <a:latin typeface="Times New Roman"/>
                          <a:ea typeface="Times New Roman"/>
                          <a:cs typeface="Times New Roman"/>
                        </a:rPr>
                        <a:t>No.  </a:t>
                      </a:r>
                      <a:endParaRPr lang="en-US" sz="1400" dirty="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b="1">
                          <a:solidFill>
                            <a:srgbClr val="000000"/>
                          </a:solidFill>
                          <a:latin typeface="Times New Roman"/>
                          <a:ea typeface="Times New Roman"/>
                          <a:cs typeface="Times New Roman"/>
                        </a:rPr>
                        <a:t>QUESTIONS ET FILTRES</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4">
                  <a:txBody>
                    <a:bodyPr/>
                    <a:lstStyle/>
                    <a:p>
                      <a:pPr marL="0" marR="0" algn="ctr">
                        <a:spcBef>
                          <a:spcPts val="0"/>
                        </a:spcBef>
                        <a:spcAft>
                          <a:spcPts val="0"/>
                        </a:spcAft>
                      </a:pPr>
                      <a:r>
                        <a:rPr lang="fr-FR" sz="1400" b="1">
                          <a:solidFill>
                            <a:srgbClr val="000000"/>
                          </a:solidFill>
                          <a:latin typeface="Times New Roman"/>
                          <a:ea typeface="Times New Roman"/>
                          <a:cs typeface="Times New Roman"/>
                        </a:rPr>
                        <a:t>CATEGORIES DE CODAGE</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63769">
                <a:tc>
                  <a:txBody>
                    <a:bodyPr/>
                    <a:lstStyle/>
                    <a:p>
                      <a:pPr marL="0" marR="0">
                        <a:spcBef>
                          <a:spcPts val="0"/>
                        </a:spcBef>
                        <a:spcAft>
                          <a:spcPts val="0"/>
                        </a:spcAft>
                      </a:pPr>
                      <a:r>
                        <a:rPr lang="fr-FR" sz="1400">
                          <a:solidFill>
                            <a:srgbClr val="000000"/>
                          </a:solidFill>
                          <a:latin typeface="Times New Roman"/>
                          <a:ea typeface="Times New Roman"/>
                          <a:cs typeface="Times New Roman"/>
                        </a:rPr>
                        <a:t>44. </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 </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OUI</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NON</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NSP</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527538">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A</a:t>
                      </a:r>
                      <a:endParaRPr lang="en-US" sz="1400" dirty="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Bouillie, pain, riz, pâtes ou autres aliments à base de grains</a:t>
                      </a:r>
                      <a:endParaRPr lang="en-US" sz="1400" dirty="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A…..</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1</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2</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8</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527538">
                <a:tc>
                  <a:txBody>
                    <a:bodyPr/>
                    <a:lstStyle/>
                    <a:p>
                      <a:pPr marL="0" marR="0">
                        <a:spcBef>
                          <a:spcPts val="0"/>
                        </a:spcBef>
                        <a:spcAft>
                          <a:spcPts val="0"/>
                        </a:spcAft>
                      </a:pPr>
                      <a:r>
                        <a:rPr lang="fr-FR" sz="1400">
                          <a:solidFill>
                            <a:srgbClr val="000000"/>
                          </a:solidFill>
                          <a:latin typeface="Times New Roman"/>
                          <a:ea typeface="Times New Roman"/>
                          <a:cs typeface="Times New Roman"/>
                        </a:rPr>
                        <a:t>B</a:t>
                      </a:r>
                      <a:endParaRPr lang="en-US" sz="140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Citrouille, carottes, courges ou patates douces jaunes ou oranges à l'intérieur</a:t>
                      </a:r>
                      <a:endParaRPr lang="en-US" sz="1400" dirty="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B…..</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1</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2</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8</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527538">
                <a:tc>
                  <a:txBody>
                    <a:bodyPr/>
                    <a:lstStyle/>
                    <a:p>
                      <a:pPr marL="0" marR="0">
                        <a:spcBef>
                          <a:spcPts val="0"/>
                        </a:spcBef>
                        <a:spcAft>
                          <a:spcPts val="0"/>
                        </a:spcAft>
                      </a:pPr>
                      <a:r>
                        <a:rPr lang="fr-FR" sz="1400">
                          <a:solidFill>
                            <a:srgbClr val="000000"/>
                          </a:solidFill>
                          <a:latin typeface="Times New Roman"/>
                          <a:ea typeface="Times New Roman"/>
                          <a:cs typeface="Times New Roman"/>
                        </a:rPr>
                        <a:t>C</a:t>
                      </a:r>
                      <a:endParaRPr lang="en-US" sz="140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Pommes de terre blanches, ignames blancs, manioc ou tout autre aliment à base de racines</a:t>
                      </a:r>
                      <a:endParaRPr lang="en-US" sz="1400" dirty="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C…..</a:t>
                      </a:r>
                      <a:endParaRPr lang="en-US" sz="1400" dirty="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1</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2</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8</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63769">
                <a:tc>
                  <a:txBody>
                    <a:bodyPr/>
                    <a:lstStyle/>
                    <a:p>
                      <a:pPr marL="0" marR="0">
                        <a:spcBef>
                          <a:spcPts val="0"/>
                        </a:spcBef>
                        <a:spcAft>
                          <a:spcPts val="0"/>
                        </a:spcAft>
                      </a:pPr>
                      <a:r>
                        <a:rPr lang="fr-FR" sz="1400">
                          <a:solidFill>
                            <a:srgbClr val="000000"/>
                          </a:solidFill>
                          <a:latin typeface="Times New Roman"/>
                          <a:ea typeface="Times New Roman"/>
                          <a:cs typeface="Times New Roman"/>
                        </a:rPr>
                        <a:t>D</a:t>
                      </a:r>
                      <a:endParaRPr lang="en-US" sz="140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Légumes à feuilles vertes</a:t>
                      </a:r>
                      <a:endParaRPr lang="en-US" sz="1400" dirty="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D…..</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1</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2</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8</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527538">
                <a:tc>
                  <a:txBody>
                    <a:bodyPr/>
                    <a:lstStyle/>
                    <a:p>
                      <a:pPr marL="0" marR="0">
                        <a:spcBef>
                          <a:spcPts val="0"/>
                        </a:spcBef>
                        <a:spcAft>
                          <a:spcPts val="0"/>
                        </a:spcAft>
                      </a:pPr>
                      <a:r>
                        <a:rPr lang="fr-FR" sz="1400">
                          <a:solidFill>
                            <a:srgbClr val="000000"/>
                          </a:solidFill>
                          <a:latin typeface="Times New Roman"/>
                          <a:ea typeface="Times New Roman"/>
                          <a:cs typeface="Times New Roman"/>
                        </a:rPr>
                        <a:t>E</a:t>
                      </a:r>
                      <a:endParaRPr lang="en-US" sz="140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Mangues mûres, papayes mûres ou (insérer d'autres fruits locaux riches en vitamine A)</a:t>
                      </a:r>
                      <a:endParaRPr lang="en-US" sz="1400" dirty="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E…..</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1</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2</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8</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63769">
                <a:tc>
                  <a:txBody>
                    <a:bodyPr/>
                    <a:lstStyle/>
                    <a:p>
                      <a:pPr marL="0" marR="0">
                        <a:spcBef>
                          <a:spcPts val="0"/>
                        </a:spcBef>
                        <a:spcAft>
                          <a:spcPts val="0"/>
                        </a:spcAft>
                      </a:pPr>
                      <a:r>
                        <a:rPr lang="fr-FR" sz="1400">
                          <a:solidFill>
                            <a:srgbClr val="000000"/>
                          </a:solidFill>
                          <a:latin typeface="Times New Roman"/>
                          <a:ea typeface="Times New Roman"/>
                          <a:cs typeface="Times New Roman"/>
                        </a:rPr>
                        <a:t>F</a:t>
                      </a:r>
                      <a:endParaRPr lang="en-US" sz="140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Fruits ou légumes</a:t>
                      </a:r>
                      <a:endParaRPr lang="en-US" sz="1400" dirty="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F…..</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1</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2</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8</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63769">
                <a:tc>
                  <a:txBody>
                    <a:bodyPr/>
                    <a:lstStyle/>
                    <a:p>
                      <a:pPr marL="0" marR="0">
                        <a:spcBef>
                          <a:spcPts val="0"/>
                        </a:spcBef>
                        <a:spcAft>
                          <a:spcPts val="0"/>
                        </a:spcAft>
                      </a:pPr>
                      <a:r>
                        <a:rPr lang="fr-FR" sz="1400">
                          <a:solidFill>
                            <a:srgbClr val="000000"/>
                          </a:solidFill>
                          <a:latin typeface="Times New Roman"/>
                          <a:ea typeface="Times New Roman"/>
                          <a:cs typeface="Times New Roman"/>
                        </a:rPr>
                        <a:t>G</a:t>
                      </a:r>
                      <a:endParaRPr lang="en-US" sz="140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Foie, rein, cœur ou abats</a:t>
                      </a:r>
                      <a:endParaRPr lang="en-US" sz="1400" dirty="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G…..</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1</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2</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8</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527538">
                <a:tc>
                  <a:txBody>
                    <a:bodyPr/>
                    <a:lstStyle/>
                    <a:p>
                      <a:pPr marL="0" marR="0">
                        <a:spcBef>
                          <a:spcPts val="0"/>
                        </a:spcBef>
                        <a:spcAft>
                          <a:spcPts val="0"/>
                        </a:spcAft>
                      </a:pPr>
                      <a:r>
                        <a:rPr lang="fr-FR" sz="1400">
                          <a:solidFill>
                            <a:srgbClr val="000000"/>
                          </a:solidFill>
                          <a:latin typeface="Times New Roman"/>
                          <a:ea typeface="Times New Roman"/>
                          <a:cs typeface="Times New Roman"/>
                        </a:rPr>
                        <a:t>H</a:t>
                      </a:r>
                      <a:endParaRPr lang="en-US" sz="140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Viande de bœuf, porc, agneau, chèvre, poulet ou de canard</a:t>
                      </a:r>
                      <a:endParaRPr lang="en-US" sz="1400" dirty="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H…..</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1</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2</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8</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63769">
                <a:tc>
                  <a:txBody>
                    <a:bodyPr/>
                    <a:lstStyle/>
                    <a:p>
                      <a:pPr marL="0" marR="0">
                        <a:spcBef>
                          <a:spcPts val="0"/>
                        </a:spcBef>
                        <a:spcAft>
                          <a:spcPts val="0"/>
                        </a:spcAft>
                      </a:pPr>
                      <a:r>
                        <a:rPr lang="fr-FR" sz="1400">
                          <a:solidFill>
                            <a:srgbClr val="000000"/>
                          </a:solidFill>
                          <a:latin typeface="Times New Roman"/>
                          <a:ea typeface="Times New Roman"/>
                          <a:cs typeface="Times New Roman"/>
                        </a:rPr>
                        <a:t>I</a:t>
                      </a:r>
                      <a:endParaRPr lang="en-US" sz="140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Œufs</a:t>
                      </a:r>
                      <a:endParaRPr lang="en-US" sz="1400" dirty="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I…...</a:t>
                      </a:r>
                      <a:endParaRPr lang="en-US" sz="1400" dirty="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1</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2</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8</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63769">
                <a:tc>
                  <a:txBody>
                    <a:bodyPr/>
                    <a:lstStyle/>
                    <a:p>
                      <a:pPr marL="0" marR="0">
                        <a:spcBef>
                          <a:spcPts val="0"/>
                        </a:spcBef>
                        <a:spcAft>
                          <a:spcPts val="0"/>
                        </a:spcAft>
                      </a:pPr>
                      <a:r>
                        <a:rPr lang="fr-FR" sz="1400">
                          <a:solidFill>
                            <a:srgbClr val="000000"/>
                          </a:solidFill>
                          <a:latin typeface="Times New Roman"/>
                          <a:ea typeface="Times New Roman"/>
                          <a:cs typeface="Times New Roman"/>
                        </a:rPr>
                        <a:t>J</a:t>
                      </a:r>
                      <a:endParaRPr lang="en-US" sz="140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Poisson frais ou secs, crustacés, fruits de mer</a:t>
                      </a:r>
                      <a:endParaRPr lang="en-US" sz="1400" dirty="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J…..</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1</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2</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8</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63769">
                <a:tc>
                  <a:txBody>
                    <a:bodyPr/>
                    <a:lstStyle/>
                    <a:p>
                      <a:pPr marL="0" marR="0">
                        <a:spcBef>
                          <a:spcPts val="0"/>
                        </a:spcBef>
                        <a:spcAft>
                          <a:spcPts val="0"/>
                        </a:spcAft>
                      </a:pPr>
                      <a:r>
                        <a:rPr lang="fr-FR" sz="1400">
                          <a:solidFill>
                            <a:srgbClr val="000000"/>
                          </a:solidFill>
                          <a:latin typeface="Times New Roman"/>
                          <a:ea typeface="Times New Roman"/>
                          <a:cs typeface="Times New Roman"/>
                        </a:rPr>
                        <a:t>K</a:t>
                      </a:r>
                      <a:endParaRPr lang="en-US" sz="140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Aliments à base d’haricots, pois, lentilles, noix ou graines</a:t>
                      </a:r>
                      <a:endParaRPr lang="en-US" sz="1400" dirty="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K…..</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1</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2</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8</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63769">
                <a:tc>
                  <a:txBody>
                    <a:bodyPr/>
                    <a:lstStyle/>
                    <a:p>
                      <a:pPr marL="0" marR="0">
                        <a:spcBef>
                          <a:spcPts val="0"/>
                        </a:spcBef>
                        <a:spcAft>
                          <a:spcPts val="0"/>
                        </a:spcAft>
                      </a:pPr>
                      <a:r>
                        <a:rPr lang="fr-FR" sz="1400">
                          <a:solidFill>
                            <a:srgbClr val="000000"/>
                          </a:solidFill>
                          <a:latin typeface="Times New Roman"/>
                          <a:ea typeface="Times New Roman"/>
                          <a:cs typeface="Times New Roman"/>
                        </a:rPr>
                        <a:t>L</a:t>
                      </a:r>
                      <a:endParaRPr lang="en-US" sz="140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Fromage, yaourt ou autres produits laitiers</a:t>
                      </a:r>
                      <a:endParaRPr lang="en-US" sz="1400" dirty="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a:solidFill>
                            <a:srgbClr val="000000"/>
                          </a:solidFill>
                          <a:latin typeface="Times New Roman"/>
                          <a:ea typeface="Times New Roman"/>
                          <a:cs typeface="Times New Roman"/>
                        </a:rPr>
                        <a:t>L…..</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1</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2</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8</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63769">
                <a:tc>
                  <a:txBody>
                    <a:bodyPr/>
                    <a:lstStyle/>
                    <a:p>
                      <a:pPr marL="0" marR="0">
                        <a:spcBef>
                          <a:spcPts val="0"/>
                        </a:spcBef>
                        <a:spcAft>
                          <a:spcPts val="0"/>
                        </a:spcAft>
                      </a:pPr>
                      <a:r>
                        <a:rPr lang="fr-FR" sz="1400">
                          <a:solidFill>
                            <a:srgbClr val="000000"/>
                          </a:solidFill>
                          <a:latin typeface="Times New Roman"/>
                          <a:ea typeface="Times New Roman"/>
                          <a:cs typeface="Times New Roman"/>
                        </a:rPr>
                        <a:t>M</a:t>
                      </a:r>
                      <a:endParaRPr lang="en-US" sz="140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Huile, graisses ou beurre, ou aliments dérivés</a:t>
                      </a:r>
                      <a:endParaRPr lang="en-US" sz="1400" dirty="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M…..</a:t>
                      </a:r>
                      <a:endParaRPr lang="en-US" sz="1400" dirty="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1</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2</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8</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527538">
                <a:tc>
                  <a:txBody>
                    <a:bodyPr/>
                    <a:lstStyle/>
                    <a:p>
                      <a:pPr marL="0" marR="0">
                        <a:spcBef>
                          <a:spcPts val="0"/>
                        </a:spcBef>
                        <a:spcAft>
                          <a:spcPts val="0"/>
                        </a:spcAft>
                      </a:pPr>
                      <a:r>
                        <a:rPr lang="fr-FR" sz="1400">
                          <a:solidFill>
                            <a:srgbClr val="000000"/>
                          </a:solidFill>
                          <a:latin typeface="Times New Roman"/>
                          <a:ea typeface="Times New Roman"/>
                          <a:cs typeface="Times New Roman"/>
                        </a:rPr>
                        <a:t>N</a:t>
                      </a:r>
                      <a:endParaRPr lang="en-US" sz="140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Aliments sucrés tels que les chocolats, les bonbons, les pâtisseries, les gâteaux ou les biscuits</a:t>
                      </a:r>
                      <a:endParaRPr lang="en-US" sz="1400" dirty="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N…..</a:t>
                      </a:r>
                      <a:endParaRPr lang="en-US" sz="1400" dirty="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1</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2</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8</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527538">
                <a:tc>
                  <a:txBody>
                    <a:bodyPr/>
                    <a:lstStyle/>
                    <a:p>
                      <a:pPr marL="0" marR="0">
                        <a:spcBef>
                          <a:spcPts val="0"/>
                        </a:spcBef>
                        <a:spcAft>
                          <a:spcPts val="0"/>
                        </a:spcAft>
                      </a:pPr>
                      <a:r>
                        <a:rPr lang="fr-FR" sz="1400">
                          <a:solidFill>
                            <a:srgbClr val="000000"/>
                          </a:solidFill>
                          <a:latin typeface="Times New Roman"/>
                          <a:ea typeface="Times New Roman"/>
                          <a:cs typeface="Times New Roman"/>
                        </a:rPr>
                        <a:t>O</a:t>
                      </a:r>
                      <a:endParaRPr lang="en-US" sz="140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Condiments pour assaisonnement comme les piments, épices, herbes ou poudre de poisson</a:t>
                      </a:r>
                      <a:endParaRPr lang="en-US" sz="1400" dirty="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O…..</a:t>
                      </a:r>
                      <a:endParaRPr lang="en-US" sz="1400" dirty="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1</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2</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8</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63769">
                <a:tc>
                  <a:txBody>
                    <a:bodyPr/>
                    <a:lstStyle/>
                    <a:p>
                      <a:pPr marL="0" marR="0">
                        <a:spcBef>
                          <a:spcPts val="0"/>
                        </a:spcBef>
                        <a:spcAft>
                          <a:spcPts val="0"/>
                        </a:spcAft>
                      </a:pPr>
                      <a:r>
                        <a:rPr lang="fr-FR" sz="1400">
                          <a:solidFill>
                            <a:srgbClr val="000000"/>
                          </a:solidFill>
                          <a:latin typeface="Times New Roman"/>
                          <a:ea typeface="Times New Roman"/>
                          <a:cs typeface="Times New Roman"/>
                        </a:rPr>
                        <a:t>P</a:t>
                      </a:r>
                      <a:endParaRPr lang="en-US" sz="140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Larves, escargots ou insectes</a:t>
                      </a:r>
                      <a:endParaRPr lang="en-US" sz="1400" dirty="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P.…</a:t>
                      </a:r>
                      <a:endParaRPr lang="en-US" sz="1400" dirty="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1</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2</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8</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63769">
                <a:tc>
                  <a:txBody>
                    <a:bodyPr/>
                    <a:lstStyle/>
                    <a:p>
                      <a:pPr marL="0" marR="0">
                        <a:spcBef>
                          <a:spcPts val="0"/>
                        </a:spcBef>
                        <a:spcAft>
                          <a:spcPts val="0"/>
                        </a:spcAft>
                      </a:pPr>
                      <a:r>
                        <a:rPr lang="fr-FR" sz="1400">
                          <a:solidFill>
                            <a:srgbClr val="000000"/>
                          </a:solidFill>
                          <a:latin typeface="Times New Roman"/>
                          <a:ea typeface="Times New Roman"/>
                          <a:cs typeface="Times New Roman"/>
                        </a:rPr>
                        <a:t>Q</a:t>
                      </a:r>
                      <a:endParaRPr lang="en-US" sz="140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Aliments préparés avec de l'huile de palme</a:t>
                      </a:r>
                      <a:endParaRPr lang="en-US" sz="1400" dirty="0">
                        <a:solidFill>
                          <a:srgbClr val="000000"/>
                        </a:solidFill>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400" dirty="0">
                          <a:solidFill>
                            <a:srgbClr val="000000"/>
                          </a:solidFill>
                          <a:latin typeface="Times New Roman"/>
                          <a:ea typeface="Times New Roman"/>
                          <a:cs typeface="Times New Roman"/>
                        </a:rPr>
                        <a:t>Q….</a:t>
                      </a:r>
                      <a:endParaRPr lang="en-US" sz="1400" dirty="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1</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a:solidFill>
                            <a:srgbClr val="000000"/>
                          </a:solidFill>
                          <a:latin typeface="Times New Roman"/>
                          <a:ea typeface="Times New Roman"/>
                          <a:cs typeface="Times New Roman"/>
                        </a:rPr>
                        <a:t>2</a:t>
                      </a:r>
                      <a:endParaRPr lang="en-US" sz="14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r">
                        <a:spcBef>
                          <a:spcPts val="0"/>
                        </a:spcBef>
                        <a:spcAft>
                          <a:spcPts val="0"/>
                        </a:spcAft>
                      </a:pPr>
                      <a:r>
                        <a:rPr lang="fr-FR" sz="1400" dirty="0">
                          <a:solidFill>
                            <a:srgbClr val="000000"/>
                          </a:solidFill>
                          <a:latin typeface="Times New Roman"/>
                          <a:ea typeface="Times New Roman"/>
                          <a:cs typeface="Times New Roman"/>
                        </a:rPr>
                        <a:t>8</a:t>
                      </a:r>
                      <a:endParaRPr lang="en-US" sz="1400" dirty="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bl>
          </a:graphicData>
        </a:graphic>
      </p:graphicFrame>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0"/>
          <a:ext cx="9143999" cy="6858001"/>
        </p:xfrm>
        <a:graphic>
          <a:graphicData uri="http://schemas.openxmlformats.org/drawingml/2006/table">
            <a:tbl>
              <a:tblPr/>
              <a:tblGrid>
                <a:gridCol w="560137"/>
                <a:gridCol w="5299196"/>
                <a:gridCol w="3284666"/>
              </a:tblGrid>
              <a:tr h="587171">
                <a:tc>
                  <a:txBody>
                    <a:bodyPr/>
                    <a:lstStyle/>
                    <a:p>
                      <a:pPr marL="0" marR="0">
                        <a:spcBef>
                          <a:spcPts val="0"/>
                        </a:spcBef>
                        <a:spcAft>
                          <a:spcPts val="0"/>
                        </a:spcAft>
                      </a:pPr>
                      <a:r>
                        <a:rPr lang="fr-FR" sz="1600" b="1" dirty="0">
                          <a:solidFill>
                            <a:srgbClr val="000000"/>
                          </a:solidFill>
                          <a:latin typeface="Times New Roman"/>
                          <a:ea typeface="Times New Roman"/>
                          <a:cs typeface="Times New Roman"/>
                        </a:rPr>
                        <a:t>No.</a:t>
                      </a:r>
                      <a:endParaRPr lang="en-US" sz="1600" dirty="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600" b="1">
                          <a:solidFill>
                            <a:srgbClr val="000000"/>
                          </a:solidFill>
                          <a:latin typeface="Times New Roman"/>
                          <a:ea typeface="Times New Roman"/>
                          <a:cs typeface="Times New Roman"/>
                        </a:rPr>
                        <a:t>QUESTIONS ET FILTRES</a:t>
                      </a:r>
                      <a:endParaRPr lang="en-US" sz="16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600" b="1">
                          <a:solidFill>
                            <a:srgbClr val="000000"/>
                          </a:solidFill>
                          <a:latin typeface="Times New Roman"/>
                          <a:ea typeface="Times New Roman"/>
                          <a:cs typeface="Times New Roman"/>
                        </a:rPr>
                        <a:t>CATEGORIES DE CODAGE</a:t>
                      </a:r>
                      <a:endParaRPr lang="en-US" sz="1600">
                        <a:latin typeface="Times New Roman"/>
                        <a:ea typeface="Times New Roman"/>
                        <a:cs typeface="Times New Roman"/>
                      </a:endParaRPr>
                    </a:p>
                  </a:txBody>
                  <a:tcPr marL="65903" marR="659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772264">
                <a:tc>
                  <a:txBody>
                    <a:bodyPr/>
                    <a:lstStyle/>
                    <a:p>
                      <a:pPr marL="0" marR="0">
                        <a:spcBef>
                          <a:spcPts val="0"/>
                        </a:spcBef>
                        <a:spcAft>
                          <a:spcPts val="0"/>
                        </a:spcAft>
                      </a:pPr>
                      <a:r>
                        <a:rPr lang="fr-FR" sz="1600">
                          <a:solidFill>
                            <a:srgbClr val="000000"/>
                          </a:solidFill>
                          <a:latin typeface="Times New Roman"/>
                          <a:ea typeface="Times New Roman"/>
                          <a:cs typeface="Times New Roman"/>
                        </a:rPr>
                        <a:t>45.</a:t>
                      </a:r>
                      <a:endParaRPr lang="en-US" sz="1600">
                        <a:latin typeface="Times New Roman"/>
                        <a:ea typeface="Times New Roman"/>
                        <a:cs typeface="Times New Roman"/>
                      </a:endParaRPr>
                    </a:p>
                  </a:txBody>
                  <a:tcPr marL="65903" marR="65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600">
                          <a:solidFill>
                            <a:srgbClr val="000000"/>
                          </a:solidFill>
                          <a:latin typeface="Times New Roman"/>
                          <a:ea typeface="Times New Roman"/>
                          <a:cs typeface="Times New Roman"/>
                        </a:rPr>
                        <a:t>                                                                                                                        Hier, au cours de la journée ou dans la soirée, combine de fois </a:t>
                      </a:r>
                      <a:r>
                        <a:rPr lang="fr-FR" sz="1600" u="sng">
                          <a:solidFill>
                            <a:srgbClr val="000000"/>
                          </a:solidFill>
                          <a:latin typeface="Times New Roman"/>
                          <a:ea typeface="Times New Roman"/>
                          <a:cs typeface="Times New Roman"/>
                        </a:rPr>
                        <a:t>(NOM)</a:t>
                      </a:r>
                      <a:r>
                        <a:rPr lang="fr-FR" sz="1600">
                          <a:solidFill>
                            <a:srgbClr val="000000"/>
                          </a:solidFill>
                          <a:latin typeface="Times New Roman"/>
                          <a:ea typeface="Times New Roman"/>
                          <a:cs typeface="Times New Roman"/>
                        </a:rPr>
                        <a:t> a-t il mange des aliments solides, semi-solides ou mous? </a:t>
                      </a:r>
                      <a:endParaRPr lang="en-US" sz="1600">
                        <a:latin typeface="Times New Roman"/>
                        <a:ea typeface="Times New Roman"/>
                        <a:cs typeface="Times New Roman"/>
                      </a:endParaRPr>
                    </a:p>
                    <a:p>
                      <a:pPr marL="0" marR="0">
                        <a:spcBef>
                          <a:spcPts val="0"/>
                        </a:spcBef>
                        <a:spcAft>
                          <a:spcPts val="0"/>
                        </a:spcAft>
                      </a:pPr>
                      <a:r>
                        <a:rPr lang="fr-FR" sz="1600" i="1">
                          <a:solidFill>
                            <a:srgbClr val="000000"/>
                          </a:solidFill>
                          <a:latin typeface="Times New Roman"/>
                          <a:ea typeface="Times New Roman"/>
                          <a:cs typeface="Times New Roman"/>
                        </a:rPr>
                        <a:t>Si le nombre de fois est inconnu encerclez ‘98’. </a:t>
                      </a:r>
                      <a:endParaRPr lang="en-US" sz="1600">
                        <a:latin typeface="Times New Roman"/>
                        <a:ea typeface="Times New Roman"/>
                        <a:cs typeface="Times New Roman"/>
                      </a:endParaRPr>
                    </a:p>
                  </a:txBody>
                  <a:tcPr marL="65903" marR="65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600" dirty="0">
                          <a:solidFill>
                            <a:srgbClr val="000000"/>
                          </a:solidFill>
                          <a:latin typeface="Times New Roman"/>
                          <a:ea typeface="Times New Roman"/>
                          <a:cs typeface="Times New Roman"/>
                        </a:rPr>
                        <a:t>Nombre de fois   _____                   </a:t>
                      </a:r>
                      <a:endParaRPr lang="en-US" sz="1600" dirty="0">
                        <a:latin typeface="Times New Roman"/>
                        <a:ea typeface="Times New Roman"/>
                        <a:cs typeface="Times New Roman"/>
                      </a:endParaRPr>
                    </a:p>
                    <a:p>
                      <a:pPr marL="0" marR="0">
                        <a:spcBef>
                          <a:spcPts val="0"/>
                        </a:spcBef>
                        <a:spcAft>
                          <a:spcPts val="0"/>
                        </a:spcAft>
                      </a:pPr>
                      <a:r>
                        <a:rPr lang="fr-FR" sz="1600" dirty="0">
                          <a:solidFill>
                            <a:srgbClr val="000000"/>
                          </a:solidFill>
                          <a:latin typeface="Times New Roman"/>
                          <a:ea typeface="Times New Roman"/>
                          <a:cs typeface="Times New Roman"/>
                        </a:rPr>
                        <a:t> Ne sait pas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98                                   </a:t>
                      </a:r>
                      <a:endParaRPr lang="en-US" sz="1600" dirty="0">
                        <a:latin typeface="Times New Roman"/>
                        <a:ea typeface="Times New Roman"/>
                        <a:cs typeface="Times New Roman"/>
                      </a:endParaRPr>
                    </a:p>
                  </a:txBody>
                  <a:tcPr marL="65903" marR="65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3498566">
                <a:tc>
                  <a:txBody>
                    <a:bodyPr/>
                    <a:lstStyle/>
                    <a:p>
                      <a:pPr marL="0" marR="0">
                        <a:spcBef>
                          <a:spcPts val="0"/>
                        </a:spcBef>
                        <a:spcAft>
                          <a:spcPts val="0"/>
                        </a:spcAft>
                      </a:pPr>
                      <a:r>
                        <a:rPr lang="fr-FR" sz="1600">
                          <a:solidFill>
                            <a:srgbClr val="000000"/>
                          </a:solidFill>
                          <a:latin typeface="Times New Roman"/>
                          <a:ea typeface="Times New Roman"/>
                          <a:cs typeface="Times New Roman"/>
                        </a:rPr>
                        <a:t>46.</a:t>
                      </a:r>
                      <a:endParaRPr lang="en-US" sz="1600">
                        <a:latin typeface="Times New Roman"/>
                        <a:ea typeface="Times New Roman"/>
                        <a:cs typeface="Times New Roman"/>
                      </a:endParaRPr>
                    </a:p>
                  </a:txBody>
                  <a:tcPr marL="65903" marR="65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spcBef>
                          <a:spcPts val="0"/>
                        </a:spcBef>
                        <a:spcAft>
                          <a:spcPts val="0"/>
                        </a:spcAft>
                      </a:pPr>
                      <a:r>
                        <a:rPr lang="fr-FR" sz="1600" dirty="0">
                          <a:solidFill>
                            <a:srgbClr val="000000"/>
                          </a:solidFill>
                          <a:latin typeface="Times New Roman"/>
                          <a:ea typeface="Times New Roman"/>
                          <a:cs typeface="Times New Roman"/>
                        </a:rPr>
                        <a:t>Hier, au cours de la journée ou dans la soirée,</a:t>
                      </a:r>
                      <a:r>
                        <a:rPr lang="fr-FR" sz="1600" u="sng" dirty="0">
                          <a:solidFill>
                            <a:srgbClr val="000000"/>
                          </a:solidFill>
                          <a:latin typeface="Times New Roman"/>
                          <a:ea typeface="Times New Roman"/>
                          <a:cs typeface="Times New Roman"/>
                        </a:rPr>
                        <a:t> (NOM)</a:t>
                      </a:r>
                      <a:r>
                        <a:rPr lang="fr-FR" sz="1600" dirty="0">
                          <a:solidFill>
                            <a:srgbClr val="000000"/>
                          </a:solidFill>
                          <a:latin typeface="Times New Roman"/>
                          <a:ea typeface="Times New Roman"/>
                          <a:cs typeface="Times New Roman"/>
                        </a:rPr>
                        <a:t> a t-il bu quelque chose d’une bouteille avec une tétine? </a:t>
                      </a:r>
                      <a:r>
                        <a:rPr lang="fr-FR" sz="1600" i="1" dirty="0">
                          <a:solidFill>
                            <a:srgbClr val="000000"/>
                          </a:solidFill>
                          <a:latin typeface="Times New Roman"/>
                          <a:ea typeface="Times New Roman"/>
                          <a:cs typeface="Times New Roman"/>
                        </a:rPr>
                        <a:t>(Encerclez votre choix)</a:t>
                      </a:r>
                      <a:endParaRPr lang="en-US" sz="1600" dirty="0">
                        <a:latin typeface="Times New Roman"/>
                        <a:ea typeface="Times New Roman"/>
                        <a:cs typeface="Times New Roman"/>
                      </a:endParaRPr>
                    </a:p>
                  </a:txBody>
                  <a:tcPr marL="65903" marR="65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nSpc>
                          <a:spcPct val="150000"/>
                        </a:lnSpc>
                        <a:spcBef>
                          <a:spcPts val="0"/>
                        </a:spcBef>
                        <a:spcAft>
                          <a:spcPts val="0"/>
                        </a:spcAft>
                      </a:pPr>
                      <a:r>
                        <a:rPr lang="fr-FR" sz="1600" dirty="0">
                          <a:solidFill>
                            <a:srgbClr val="000000"/>
                          </a:solidFill>
                          <a:latin typeface="Times New Roman"/>
                          <a:ea typeface="Times New Roman"/>
                          <a:cs typeface="Times New Roman"/>
                        </a:rPr>
                        <a:t>Oui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1</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Non</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2                                                          Ne sait pas</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8</a:t>
                      </a:r>
                      <a:endParaRPr lang="en-US" sz="1600" dirty="0">
                        <a:latin typeface="Times New Roman"/>
                        <a:ea typeface="Times New Roman"/>
                        <a:cs typeface="Times New Roman"/>
                      </a:endParaRPr>
                    </a:p>
                  </a:txBody>
                  <a:tcPr marL="65903" marR="65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bl>
          </a:graphicData>
        </a:graphic>
      </p:graphicFrame>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3600"/>
            <a:ext cx="8229600" cy="1143000"/>
          </a:xfrm>
        </p:spPr>
        <p:txBody>
          <a:bodyPr/>
          <a:lstStyle/>
          <a:p>
            <a:r>
              <a:rPr lang="en-US" dirty="0" smtClean="0"/>
              <a:t>Access to Health Information</a:t>
            </a:r>
            <a:endParaRPr lang="en-US"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6858000"/>
        </p:xfrm>
        <a:graphic>
          <a:graphicData uri="http://schemas.openxmlformats.org/drawingml/2006/table">
            <a:tbl>
              <a:tblPr/>
              <a:tblGrid>
                <a:gridCol w="585576"/>
                <a:gridCol w="5180099"/>
                <a:gridCol w="3378325"/>
              </a:tblGrid>
              <a:tr h="217714">
                <a:tc>
                  <a:txBody>
                    <a:bodyPr/>
                    <a:lstStyle/>
                    <a:p>
                      <a:pPr marL="0" marR="0" algn="l">
                        <a:spcBef>
                          <a:spcPts val="0"/>
                        </a:spcBef>
                        <a:spcAft>
                          <a:spcPts val="0"/>
                        </a:spcAft>
                      </a:pPr>
                      <a:r>
                        <a:rPr lang="fr-FR" sz="1400" b="1" dirty="0">
                          <a:solidFill>
                            <a:srgbClr val="000000"/>
                          </a:solidFill>
                          <a:latin typeface="Times New Roman"/>
                          <a:ea typeface="Times New Roman"/>
                          <a:cs typeface="Times New Roman"/>
                        </a:rPr>
                        <a:t>No. </a:t>
                      </a:r>
                      <a:endParaRPr lang="en-US" sz="1400" dirty="0">
                        <a:solidFill>
                          <a:srgbClr val="000000"/>
                        </a:solidFill>
                        <a:latin typeface="Times New Roman"/>
                        <a:ea typeface="Times New Roman"/>
                        <a:cs typeface="Times New Roman"/>
                      </a:endParaRPr>
                    </a:p>
                  </a:txBody>
                  <a:tcPr marL="48839" marR="488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b="1">
                          <a:solidFill>
                            <a:srgbClr val="000000"/>
                          </a:solidFill>
                          <a:latin typeface="Times New Roman"/>
                          <a:ea typeface="Times New Roman"/>
                          <a:cs typeface="Times New Roman"/>
                        </a:rPr>
                        <a:t>QUESTIONS ET FILTRES</a:t>
                      </a:r>
                      <a:endParaRPr lang="en-US" sz="1400">
                        <a:solidFill>
                          <a:srgbClr val="000000"/>
                        </a:solidFill>
                        <a:latin typeface="Times New Roman"/>
                        <a:ea typeface="Times New Roman"/>
                        <a:cs typeface="Times New Roman"/>
                      </a:endParaRPr>
                    </a:p>
                  </a:txBody>
                  <a:tcPr marL="48839" marR="488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b="1">
                          <a:solidFill>
                            <a:srgbClr val="000000"/>
                          </a:solidFill>
                          <a:latin typeface="Times New Roman"/>
                          <a:ea typeface="Times New Roman"/>
                          <a:cs typeface="Times New Roman"/>
                        </a:rPr>
                        <a:t>CATEGORIES DE CODAGE</a:t>
                      </a:r>
                      <a:endParaRPr lang="en-US" sz="1400">
                        <a:solidFill>
                          <a:srgbClr val="000000"/>
                        </a:solidFill>
                        <a:latin typeface="Times New Roman"/>
                        <a:ea typeface="Times New Roman"/>
                        <a:cs typeface="Times New Roman"/>
                      </a:endParaRPr>
                    </a:p>
                  </a:txBody>
                  <a:tcPr marL="48839" marR="488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r>
              <a:tr h="1306286">
                <a:tc>
                  <a:txBody>
                    <a:bodyPr/>
                    <a:lstStyle/>
                    <a:p>
                      <a:pPr marL="0" marR="0" algn="l">
                        <a:spcBef>
                          <a:spcPts val="0"/>
                        </a:spcBef>
                        <a:spcAft>
                          <a:spcPts val="0"/>
                        </a:spcAft>
                      </a:pPr>
                      <a:r>
                        <a:rPr lang="fr-FR" sz="1400">
                          <a:solidFill>
                            <a:srgbClr val="000000"/>
                          </a:solidFill>
                          <a:latin typeface="Times New Roman"/>
                          <a:ea typeface="Times New Roman"/>
                          <a:cs typeface="Times New Roman"/>
                        </a:rPr>
                        <a:t>47.</a:t>
                      </a:r>
                      <a:endParaRPr lang="en-US" sz="1400">
                        <a:solidFill>
                          <a:srgbClr val="000000"/>
                        </a:solidFill>
                        <a:latin typeface="Times New Roman"/>
                        <a:ea typeface="Times New Roman"/>
                        <a:cs typeface="Times New Roman"/>
                      </a:endParaRPr>
                    </a:p>
                  </a:txBody>
                  <a:tcPr marL="48839" marR="48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fontAlgn="b"/>
                      <a:r>
                        <a:rPr lang="fr-FR" sz="1400" kern="1200" dirty="0" smtClean="0">
                          <a:solidFill>
                            <a:srgbClr val="000000"/>
                          </a:solidFill>
                          <a:latin typeface="Times New Roman"/>
                          <a:ea typeface="Times New Roman"/>
                          <a:cs typeface="Times New Roman"/>
                        </a:rPr>
                        <a:t>Combien de fois par semaine écoutez-vous la radio: au moins une fois par semaine, moins d’une fois par semaine ou pas du tout? (Encerclez votre choix)</a:t>
                      </a:r>
                      <a:endParaRPr lang="en-US" sz="1400" kern="1200" dirty="0">
                        <a:solidFill>
                          <a:srgbClr val="000000"/>
                        </a:solidFill>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400" dirty="0" smtClean="0">
                          <a:solidFill>
                            <a:srgbClr val="000000"/>
                          </a:solidFill>
                          <a:latin typeface="Times New Roman"/>
                          <a:ea typeface="Times New Roman"/>
                          <a:cs typeface="Times New Roman"/>
                        </a:rPr>
                        <a:t>Au </a:t>
                      </a:r>
                      <a:r>
                        <a:rPr lang="fr-FR" sz="1400" dirty="0">
                          <a:solidFill>
                            <a:srgbClr val="000000"/>
                          </a:solidFill>
                          <a:latin typeface="Times New Roman"/>
                          <a:ea typeface="Times New Roman"/>
                          <a:cs typeface="Times New Roman"/>
                        </a:rPr>
                        <a:t>moins une fois par semaine</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1                          Moins une fois par </a:t>
                      </a:r>
                      <a:r>
                        <a:rPr lang="fr-FR" sz="1400" dirty="0" smtClean="0">
                          <a:solidFill>
                            <a:srgbClr val="000000"/>
                          </a:solidFill>
                          <a:latin typeface="Times New Roman"/>
                          <a:ea typeface="Times New Roman"/>
                          <a:cs typeface="Times New Roman"/>
                        </a:rPr>
                        <a:t>semaine……………….2     </a:t>
                      </a:r>
                      <a:endParaRPr lang="en-US" sz="14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400" dirty="0">
                          <a:solidFill>
                            <a:srgbClr val="000000"/>
                          </a:solidFill>
                          <a:latin typeface="Times New Roman"/>
                          <a:ea typeface="Times New Roman"/>
                          <a:cs typeface="Times New Roman"/>
                        </a:rPr>
                        <a:t> Pas du tout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3</a:t>
                      </a:r>
                      <a:endParaRPr lang="en-US" sz="1400" dirty="0">
                        <a:solidFill>
                          <a:srgbClr val="000000"/>
                        </a:solidFill>
                        <a:latin typeface="Times New Roman"/>
                        <a:ea typeface="Times New Roman"/>
                        <a:cs typeface="Times New Roman"/>
                      </a:endParaRPr>
                    </a:p>
                  </a:txBody>
                  <a:tcPr marL="48839" marR="48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979714">
                <a:tc>
                  <a:txBody>
                    <a:bodyPr/>
                    <a:lstStyle/>
                    <a:p>
                      <a:pPr marL="0" marR="0" algn="l">
                        <a:spcBef>
                          <a:spcPts val="0"/>
                        </a:spcBef>
                        <a:spcAft>
                          <a:spcPts val="0"/>
                        </a:spcAft>
                      </a:pPr>
                      <a:r>
                        <a:rPr lang="fr-FR" sz="1400">
                          <a:solidFill>
                            <a:srgbClr val="000000"/>
                          </a:solidFill>
                          <a:latin typeface="Times New Roman"/>
                          <a:ea typeface="Times New Roman"/>
                          <a:cs typeface="Times New Roman"/>
                        </a:rPr>
                        <a:t>48.</a:t>
                      </a:r>
                      <a:endParaRPr lang="en-US" sz="1400">
                        <a:solidFill>
                          <a:srgbClr val="000000"/>
                        </a:solidFill>
                        <a:latin typeface="Times New Roman"/>
                        <a:ea typeface="Times New Roman"/>
                        <a:cs typeface="Times New Roman"/>
                      </a:endParaRPr>
                    </a:p>
                  </a:txBody>
                  <a:tcPr marL="48839" marR="48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dirty="0">
                          <a:solidFill>
                            <a:srgbClr val="000000"/>
                          </a:solidFill>
                          <a:latin typeface="Times New Roman"/>
                          <a:ea typeface="Times New Roman"/>
                          <a:cs typeface="Times New Roman"/>
                        </a:rPr>
                        <a:t>Connaissez-vous votre relais de santé communautaire? </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a:solidFill>
                            <a:srgbClr val="000000"/>
                          </a:solidFill>
                          <a:latin typeface="Times New Roman"/>
                          <a:ea typeface="Times New Roman"/>
                          <a:cs typeface="Times New Roman"/>
                        </a:rPr>
                        <a:t> </a:t>
                      </a:r>
                      <a:r>
                        <a:rPr lang="fr-FR" sz="1400" i="1" dirty="0">
                          <a:solidFill>
                            <a:srgbClr val="000000"/>
                          </a:solidFill>
                          <a:latin typeface="Times New Roman"/>
                          <a:ea typeface="Times New Roman"/>
                          <a:cs typeface="Times New Roman"/>
                        </a:rPr>
                        <a:t>(Encerclez votre choix)</a:t>
                      </a:r>
                      <a:endParaRPr lang="en-US" sz="1400" dirty="0">
                        <a:solidFill>
                          <a:srgbClr val="000000"/>
                        </a:solidFill>
                        <a:latin typeface="Times New Roman"/>
                        <a:ea typeface="Times New Roman"/>
                        <a:cs typeface="Times New Roman"/>
                      </a:endParaRPr>
                    </a:p>
                  </a:txBody>
                  <a:tcPr marL="48839" marR="48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400" dirty="0" smtClean="0">
                          <a:solidFill>
                            <a:srgbClr val="000000"/>
                          </a:solidFill>
                          <a:latin typeface="Times New Roman"/>
                          <a:ea typeface="Times New Roman"/>
                          <a:cs typeface="Times New Roman"/>
                        </a:rPr>
                        <a:t>Oui  …………………………….……...…</a:t>
                      </a:r>
                      <a:r>
                        <a:rPr lang="fr-FR" sz="1400" dirty="0">
                          <a:solidFill>
                            <a:srgbClr val="000000"/>
                          </a:solidFill>
                          <a:latin typeface="Times New Roman"/>
                          <a:ea typeface="Times New Roman"/>
                          <a:cs typeface="Times New Roman"/>
                        </a:rPr>
                        <a:t>1 </a:t>
                      </a:r>
                      <a:br>
                        <a:rPr lang="fr-FR" sz="1400" dirty="0">
                          <a:solidFill>
                            <a:srgbClr val="000000"/>
                          </a:solidFill>
                          <a:latin typeface="Times New Roman"/>
                          <a:ea typeface="Times New Roman"/>
                          <a:cs typeface="Times New Roman"/>
                        </a:rPr>
                      </a:br>
                      <a:r>
                        <a:rPr lang="fr-FR" sz="1400" dirty="0">
                          <a:solidFill>
                            <a:srgbClr val="000000"/>
                          </a:solidFill>
                          <a:latin typeface="Times New Roman"/>
                          <a:ea typeface="Times New Roman"/>
                          <a:cs typeface="Times New Roman"/>
                        </a:rPr>
                        <a:t>Non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2 </a:t>
                      </a:r>
                      <a:endParaRPr lang="en-US" sz="14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400" dirty="0">
                          <a:solidFill>
                            <a:srgbClr val="000000"/>
                          </a:solidFill>
                          <a:latin typeface="Times New Roman"/>
                          <a:ea typeface="Times New Roman"/>
                          <a:cs typeface="Times New Roman"/>
                        </a:rPr>
                        <a:t>Ne sait pas/Refuse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8                        </a:t>
                      </a:r>
                      <a:endParaRPr lang="en-US" sz="1400" dirty="0">
                        <a:solidFill>
                          <a:srgbClr val="000000"/>
                        </a:solidFill>
                        <a:latin typeface="Times New Roman"/>
                        <a:ea typeface="Times New Roman"/>
                        <a:cs typeface="Times New Roman"/>
                      </a:endParaRPr>
                    </a:p>
                  </a:txBody>
                  <a:tcPr marL="48839" marR="48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1741714">
                <a:tc>
                  <a:txBody>
                    <a:bodyPr/>
                    <a:lstStyle/>
                    <a:p>
                      <a:pPr marL="0" marR="0" algn="l">
                        <a:spcBef>
                          <a:spcPts val="0"/>
                        </a:spcBef>
                        <a:spcAft>
                          <a:spcPts val="0"/>
                        </a:spcAft>
                      </a:pPr>
                      <a:r>
                        <a:rPr lang="fr-FR" sz="1400">
                          <a:solidFill>
                            <a:srgbClr val="000000"/>
                          </a:solidFill>
                          <a:latin typeface="Times New Roman"/>
                          <a:ea typeface="Times New Roman"/>
                          <a:cs typeface="Times New Roman"/>
                        </a:rPr>
                        <a:t>49.</a:t>
                      </a:r>
                      <a:endParaRPr lang="en-US" sz="1400">
                        <a:solidFill>
                          <a:srgbClr val="000000"/>
                        </a:solidFill>
                        <a:latin typeface="Times New Roman"/>
                        <a:ea typeface="Times New Roman"/>
                        <a:cs typeface="Times New Roman"/>
                      </a:endParaRPr>
                    </a:p>
                  </a:txBody>
                  <a:tcPr marL="48839" marR="48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a:solidFill>
                            <a:srgbClr val="000000"/>
                          </a:solidFill>
                          <a:latin typeface="Times New Roman"/>
                          <a:ea typeface="Times New Roman"/>
                          <a:cs typeface="Times New Roman"/>
                        </a:rPr>
                        <a:t>D’habitude, où allez vous pour recevoir des soins de santé?   </a:t>
                      </a:r>
                      <a:endParaRPr lang="en-US" sz="1400">
                        <a:solidFill>
                          <a:srgbClr val="000000"/>
                        </a:solidFill>
                        <a:latin typeface="Times New Roman"/>
                        <a:ea typeface="Times New Roman"/>
                        <a:cs typeface="Times New Roman"/>
                      </a:endParaRPr>
                    </a:p>
                  </a:txBody>
                  <a:tcPr marL="48839" marR="48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400" dirty="0" smtClean="0">
                          <a:solidFill>
                            <a:srgbClr val="000000"/>
                          </a:solidFill>
                          <a:latin typeface="Times New Roman"/>
                          <a:ea typeface="Times New Roman"/>
                          <a:cs typeface="Times New Roman"/>
                        </a:rPr>
                        <a:t>Hôpital  </a:t>
                      </a:r>
                      <a:r>
                        <a:rPr lang="fr-FR" sz="1400" dirty="0">
                          <a:solidFill>
                            <a:srgbClr val="000000"/>
                          </a:solidFill>
                          <a:latin typeface="Times New Roman"/>
                          <a:ea typeface="Times New Roman"/>
                          <a:cs typeface="Times New Roman"/>
                        </a:rPr>
                        <a:t>de référence</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1</a:t>
                      </a:r>
                      <a:endParaRPr lang="en-US" sz="14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400" dirty="0">
                          <a:solidFill>
                            <a:srgbClr val="000000"/>
                          </a:solidFill>
                          <a:latin typeface="Times New Roman"/>
                          <a:ea typeface="Times New Roman"/>
                          <a:cs typeface="Times New Roman"/>
                        </a:rPr>
                        <a:t>Centre de santé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2 Poste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3 </a:t>
                      </a:r>
                      <a:endParaRPr lang="en-US" sz="14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400" dirty="0">
                          <a:solidFill>
                            <a:srgbClr val="000000"/>
                          </a:solidFill>
                          <a:latin typeface="Times New Roman"/>
                          <a:ea typeface="Times New Roman"/>
                          <a:cs typeface="Times New Roman"/>
                        </a:rPr>
                        <a:t>Autre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4</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a:solidFill>
                            <a:srgbClr val="000000"/>
                          </a:solidFill>
                          <a:latin typeface="Times New Roman"/>
                          <a:ea typeface="Times New Roman"/>
                          <a:cs typeface="Times New Roman"/>
                        </a:rPr>
                        <a:t>Autre, à préciser:</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a:solidFill>
                            <a:srgbClr val="000000"/>
                          </a:solidFill>
                          <a:latin typeface="Times New Roman"/>
                          <a:ea typeface="Times New Roman"/>
                          <a:cs typeface="Times New Roman"/>
                        </a:rPr>
                        <a:t>___________________</a:t>
                      </a:r>
                      <a:endParaRPr lang="en-US" sz="1400" dirty="0">
                        <a:solidFill>
                          <a:srgbClr val="000000"/>
                        </a:solidFill>
                        <a:latin typeface="Times New Roman"/>
                        <a:ea typeface="Times New Roman"/>
                        <a:cs typeface="Times New Roman"/>
                      </a:endParaRPr>
                    </a:p>
                  </a:txBody>
                  <a:tcPr marL="48839" marR="48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1306286">
                <a:tc>
                  <a:txBody>
                    <a:bodyPr/>
                    <a:lstStyle/>
                    <a:p>
                      <a:pPr marL="0" marR="0" algn="l">
                        <a:spcBef>
                          <a:spcPts val="0"/>
                        </a:spcBef>
                        <a:spcAft>
                          <a:spcPts val="0"/>
                        </a:spcAft>
                      </a:pPr>
                      <a:r>
                        <a:rPr lang="fr-FR" sz="1400">
                          <a:solidFill>
                            <a:srgbClr val="000000"/>
                          </a:solidFill>
                          <a:latin typeface="Times New Roman"/>
                          <a:ea typeface="Times New Roman"/>
                          <a:cs typeface="Times New Roman"/>
                        </a:rPr>
                        <a:t>50.</a:t>
                      </a:r>
                      <a:endParaRPr lang="en-US" sz="1400">
                        <a:solidFill>
                          <a:srgbClr val="000000"/>
                        </a:solidFill>
                        <a:latin typeface="Times New Roman"/>
                        <a:ea typeface="Times New Roman"/>
                        <a:cs typeface="Times New Roman"/>
                      </a:endParaRPr>
                    </a:p>
                  </a:txBody>
                  <a:tcPr marL="48839" marR="48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a:solidFill>
                            <a:srgbClr val="000000"/>
                          </a:solidFill>
                          <a:latin typeface="Times New Roman"/>
                          <a:ea typeface="Times New Roman"/>
                          <a:cs typeface="Times New Roman"/>
                        </a:rPr>
                        <a:t>D’habitude, par quel moyen de transport vous rendez-vous au centre/poste de santé? </a:t>
                      </a:r>
                      <a:endParaRPr lang="en-US" sz="1400">
                        <a:solidFill>
                          <a:srgbClr val="000000"/>
                        </a:solidFill>
                        <a:latin typeface="Times New Roman"/>
                        <a:ea typeface="Times New Roman"/>
                        <a:cs typeface="Times New Roman"/>
                      </a:endParaRPr>
                    </a:p>
                  </a:txBody>
                  <a:tcPr marL="48839" marR="48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400" dirty="0">
                          <a:solidFill>
                            <a:srgbClr val="000000"/>
                          </a:solidFill>
                          <a:latin typeface="Times New Roman"/>
                          <a:ea typeface="Times New Roman"/>
                          <a:cs typeface="Times New Roman"/>
                        </a:rPr>
                        <a:t>Voiture/taxi/moto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1 Bicyclette</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2 </a:t>
                      </a:r>
                      <a:endParaRPr lang="en-US" sz="14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400" dirty="0">
                          <a:solidFill>
                            <a:srgbClr val="000000"/>
                          </a:solidFill>
                          <a:latin typeface="Times New Roman"/>
                          <a:ea typeface="Times New Roman"/>
                          <a:cs typeface="Times New Roman"/>
                        </a:rPr>
                        <a:t>A pied</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3</a:t>
                      </a:r>
                      <a:endParaRPr lang="en-US" sz="14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400" dirty="0">
                          <a:solidFill>
                            <a:srgbClr val="000000"/>
                          </a:solidFill>
                          <a:latin typeface="Times New Roman"/>
                          <a:ea typeface="Times New Roman"/>
                          <a:cs typeface="Times New Roman"/>
                        </a:rPr>
                        <a:t>Ne sait pas/Refuse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8</a:t>
                      </a:r>
                      <a:endParaRPr lang="en-US" sz="1400" dirty="0">
                        <a:solidFill>
                          <a:srgbClr val="000000"/>
                        </a:solidFill>
                        <a:latin typeface="Times New Roman"/>
                        <a:ea typeface="Times New Roman"/>
                        <a:cs typeface="Times New Roman"/>
                      </a:endParaRPr>
                    </a:p>
                  </a:txBody>
                  <a:tcPr marL="48839" marR="48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1306286">
                <a:tc>
                  <a:txBody>
                    <a:bodyPr/>
                    <a:lstStyle/>
                    <a:p>
                      <a:pPr marL="0" marR="0" algn="l">
                        <a:spcBef>
                          <a:spcPts val="0"/>
                        </a:spcBef>
                        <a:spcAft>
                          <a:spcPts val="0"/>
                        </a:spcAft>
                      </a:pPr>
                      <a:r>
                        <a:rPr lang="fr-FR" sz="1400">
                          <a:solidFill>
                            <a:srgbClr val="000000"/>
                          </a:solidFill>
                          <a:latin typeface="Times New Roman"/>
                          <a:ea typeface="Times New Roman"/>
                          <a:cs typeface="Times New Roman"/>
                        </a:rPr>
                        <a:t>51.</a:t>
                      </a:r>
                      <a:endParaRPr lang="en-US" sz="1400">
                        <a:solidFill>
                          <a:srgbClr val="000000"/>
                        </a:solidFill>
                        <a:latin typeface="Times New Roman"/>
                        <a:ea typeface="Times New Roman"/>
                        <a:cs typeface="Times New Roman"/>
                      </a:endParaRPr>
                    </a:p>
                  </a:txBody>
                  <a:tcPr marL="48839" marR="48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dirty="0" smtClean="0">
                          <a:solidFill>
                            <a:srgbClr val="000000"/>
                          </a:solidFill>
                          <a:latin typeface="Times New Roman"/>
                          <a:ea typeface="Times New Roman"/>
                          <a:cs typeface="Times New Roman"/>
                        </a:rPr>
                        <a:t>Combien </a:t>
                      </a:r>
                      <a:r>
                        <a:rPr lang="fr-FR" sz="1400" dirty="0">
                          <a:solidFill>
                            <a:srgbClr val="000000"/>
                          </a:solidFill>
                          <a:latin typeface="Times New Roman"/>
                          <a:ea typeface="Times New Roman"/>
                          <a:cs typeface="Times New Roman"/>
                        </a:rPr>
                        <a:t>de temps dure le trajet jusqu’au centre ou poste de santé le plus proche (aller simple, pas aller retour)?    </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i="1" dirty="0">
                          <a:solidFill>
                            <a:srgbClr val="000000"/>
                          </a:solidFill>
                          <a:latin typeface="Times New Roman"/>
                          <a:ea typeface="Times New Roman"/>
                          <a:cs typeface="Times New Roman"/>
                        </a:rPr>
                        <a:t>Si c'est moins d'1 heure, mettez '0' pour les heures et donnez le nombre de minutes. Si c'est 1 heure ou plus mettez le nombre d'heures effectuées, puis le nombre de minutes (s'il y a un nombre de minutes supplémentaires sur le nombre d'heures complètes). </a:t>
                      </a:r>
                      <a:endParaRPr lang="en-US" sz="1400" dirty="0">
                        <a:solidFill>
                          <a:srgbClr val="000000"/>
                        </a:solidFill>
                        <a:latin typeface="Times New Roman"/>
                        <a:ea typeface="Times New Roman"/>
                        <a:cs typeface="Times New Roman"/>
                      </a:endParaRPr>
                    </a:p>
                  </a:txBody>
                  <a:tcPr marL="48839" marR="48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dirty="0">
                          <a:solidFill>
                            <a:srgbClr val="000000"/>
                          </a:solidFill>
                          <a:latin typeface="Times New Roman"/>
                          <a:ea typeface="Times New Roman"/>
                          <a:cs typeface="Times New Roman"/>
                        </a:rPr>
                        <a:t>Heures  ____  &amp; Minutes ____</a:t>
                      </a:r>
                      <a:endParaRPr lang="en-US" sz="1400" dirty="0">
                        <a:solidFill>
                          <a:srgbClr val="000000"/>
                        </a:solidFill>
                        <a:latin typeface="Times New Roman"/>
                        <a:ea typeface="Times New Roman"/>
                        <a:cs typeface="Times New Roman"/>
                      </a:endParaRPr>
                    </a:p>
                  </a:txBody>
                  <a:tcPr marL="48839" marR="48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bl>
          </a:graphicData>
        </a:graphic>
      </p:graphicFrame>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dirty="0" smtClean="0"/>
              <a:t>Knowledge, Attitudes, and Behaviors</a:t>
            </a:r>
            <a:endParaRPr lang="en-US"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0"/>
          <a:ext cx="9144000" cy="6858000"/>
        </p:xfrm>
        <a:graphic>
          <a:graphicData uri="http://schemas.openxmlformats.org/drawingml/2006/table">
            <a:tbl>
              <a:tblPr/>
              <a:tblGrid>
                <a:gridCol w="810981"/>
                <a:gridCol w="4903088"/>
                <a:gridCol w="3429931"/>
              </a:tblGrid>
              <a:tr h="221226">
                <a:tc>
                  <a:txBody>
                    <a:bodyPr/>
                    <a:lstStyle/>
                    <a:p>
                      <a:pPr marL="0" marR="0" algn="l">
                        <a:spcBef>
                          <a:spcPts val="0"/>
                        </a:spcBef>
                        <a:spcAft>
                          <a:spcPts val="0"/>
                        </a:spcAft>
                      </a:pPr>
                      <a:r>
                        <a:rPr lang="fr-FR" sz="1400" b="1" dirty="0">
                          <a:solidFill>
                            <a:srgbClr val="000000"/>
                          </a:solidFill>
                          <a:latin typeface="Times New Roman"/>
                          <a:ea typeface="Times New Roman"/>
                          <a:cs typeface="Times New Roman"/>
                        </a:rPr>
                        <a:t>No. </a:t>
                      </a:r>
                      <a:endParaRPr lang="en-US" sz="1400" dirty="0">
                        <a:solidFill>
                          <a:srgbClr val="000000"/>
                        </a:solidFill>
                        <a:latin typeface="Times New Roman"/>
                        <a:ea typeface="Times New Roman"/>
                        <a:cs typeface="Times New Roman"/>
                      </a:endParaRPr>
                    </a:p>
                  </a:txBody>
                  <a:tcPr marL="40602" marR="406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b="1">
                          <a:solidFill>
                            <a:srgbClr val="000000"/>
                          </a:solidFill>
                          <a:latin typeface="Times New Roman"/>
                          <a:ea typeface="Times New Roman"/>
                          <a:cs typeface="Times New Roman"/>
                        </a:rPr>
                        <a:t>QUESTIONS ET FILTRES</a:t>
                      </a:r>
                      <a:endParaRPr lang="en-US" sz="1400">
                        <a:solidFill>
                          <a:srgbClr val="000000"/>
                        </a:solidFill>
                        <a:latin typeface="Times New Roman"/>
                        <a:ea typeface="Times New Roman"/>
                        <a:cs typeface="Times New Roman"/>
                      </a:endParaRPr>
                    </a:p>
                  </a:txBody>
                  <a:tcPr marL="40602" marR="406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b="1">
                          <a:solidFill>
                            <a:srgbClr val="000000"/>
                          </a:solidFill>
                          <a:latin typeface="Times New Roman"/>
                          <a:ea typeface="Times New Roman"/>
                          <a:cs typeface="Times New Roman"/>
                        </a:rPr>
                        <a:t>CATEGORIES DE CODAGE</a:t>
                      </a:r>
                      <a:endParaRPr lang="en-US" sz="1400">
                        <a:solidFill>
                          <a:srgbClr val="000000"/>
                        </a:solidFill>
                        <a:latin typeface="Times New Roman"/>
                        <a:ea typeface="Times New Roman"/>
                        <a:cs typeface="Times New Roman"/>
                      </a:endParaRPr>
                    </a:p>
                  </a:txBody>
                  <a:tcPr marL="40602" marR="406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r>
              <a:tr h="995516">
                <a:tc>
                  <a:txBody>
                    <a:bodyPr/>
                    <a:lstStyle/>
                    <a:p>
                      <a:pPr marL="0" marR="0" algn="l">
                        <a:spcBef>
                          <a:spcPts val="0"/>
                        </a:spcBef>
                        <a:spcAft>
                          <a:spcPts val="0"/>
                        </a:spcAft>
                      </a:pPr>
                      <a:r>
                        <a:rPr lang="fr-FR" sz="1400">
                          <a:solidFill>
                            <a:srgbClr val="000000"/>
                          </a:solidFill>
                          <a:latin typeface="Times New Roman"/>
                          <a:ea typeface="Times New Roman"/>
                          <a:cs typeface="Times New Roman"/>
                        </a:rPr>
                        <a:t>52.</a:t>
                      </a:r>
                      <a:endParaRPr lang="en-US" sz="1400">
                        <a:solidFill>
                          <a:srgbClr val="000000"/>
                        </a:solidFill>
                        <a:latin typeface="Times New Roman"/>
                        <a:ea typeface="Times New Roman"/>
                        <a:cs typeface="Times New Roman"/>
                      </a:endParaRPr>
                    </a:p>
                  </a:txBody>
                  <a:tcPr marL="40602" marR="40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dirty="0">
                          <a:solidFill>
                            <a:srgbClr val="000000"/>
                          </a:solidFill>
                          <a:latin typeface="Times New Roman"/>
                          <a:ea typeface="Times New Roman"/>
                          <a:cs typeface="Times New Roman"/>
                        </a:rPr>
                        <a:t>Avez-vous déjà extrait votre lait dans un récipient pour que votre enfant en soit nourri pendant votre absence?    </a:t>
                      </a:r>
                      <a:endParaRPr lang="en-US" sz="1400" dirty="0">
                        <a:solidFill>
                          <a:srgbClr val="000000"/>
                        </a:solidFill>
                        <a:latin typeface="Times New Roman"/>
                        <a:ea typeface="Times New Roman"/>
                        <a:cs typeface="Times New Roman"/>
                      </a:endParaRPr>
                    </a:p>
                  </a:txBody>
                  <a:tcPr marL="40602" marR="40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400" dirty="0" smtClean="0">
                          <a:solidFill>
                            <a:srgbClr val="000000"/>
                          </a:solidFill>
                          <a:latin typeface="Times New Roman"/>
                          <a:ea typeface="Times New Roman"/>
                          <a:cs typeface="Times New Roman"/>
                        </a:rPr>
                        <a:t>Oui  …………………………….…...…….</a:t>
                      </a:r>
                      <a:r>
                        <a:rPr lang="fr-FR" sz="1400" dirty="0">
                          <a:solidFill>
                            <a:srgbClr val="000000"/>
                          </a:solidFill>
                          <a:latin typeface="Times New Roman"/>
                          <a:ea typeface="Times New Roman"/>
                          <a:cs typeface="Times New Roman"/>
                        </a:rPr>
                        <a:t>1</a:t>
                      </a:r>
                      <a:br>
                        <a:rPr lang="fr-FR" sz="1400" dirty="0">
                          <a:solidFill>
                            <a:srgbClr val="000000"/>
                          </a:solidFill>
                          <a:latin typeface="Times New Roman"/>
                          <a:ea typeface="Times New Roman"/>
                          <a:cs typeface="Times New Roman"/>
                        </a:rPr>
                      </a:br>
                      <a:r>
                        <a:rPr lang="fr-FR" sz="1400" dirty="0">
                          <a:solidFill>
                            <a:srgbClr val="000000"/>
                          </a:solidFill>
                          <a:latin typeface="Times New Roman"/>
                          <a:ea typeface="Times New Roman"/>
                          <a:cs typeface="Times New Roman"/>
                        </a:rPr>
                        <a:t>Non</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2                                                          Ne sait pas</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8</a:t>
                      </a:r>
                      <a:endParaRPr lang="en-US" sz="1400" dirty="0">
                        <a:solidFill>
                          <a:srgbClr val="000000"/>
                        </a:solidFill>
                        <a:latin typeface="Times New Roman"/>
                        <a:ea typeface="Times New Roman"/>
                        <a:cs typeface="Times New Roman"/>
                      </a:endParaRPr>
                    </a:p>
                  </a:txBody>
                  <a:tcPr marL="40602" marR="40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3760839">
                <a:tc>
                  <a:txBody>
                    <a:bodyPr/>
                    <a:lstStyle/>
                    <a:p>
                      <a:pPr marL="0" marR="0" algn="l">
                        <a:spcBef>
                          <a:spcPts val="0"/>
                        </a:spcBef>
                        <a:spcAft>
                          <a:spcPts val="0"/>
                        </a:spcAft>
                      </a:pPr>
                      <a:r>
                        <a:rPr lang="fr-FR" sz="1400">
                          <a:solidFill>
                            <a:srgbClr val="000000"/>
                          </a:solidFill>
                          <a:latin typeface="Times New Roman"/>
                          <a:ea typeface="Times New Roman"/>
                          <a:cs typeface="Times New Roman"/>
                        </a:rPr>
                        <a:t>53.</a:t>
                      </a:r>
                      <a:endParaRPr lang="en-US" sz="1400">
                        <a:solidFill>
                          <a:srgbClr val="000000"/>
                        </a:solidFill>
                        <a:latin typeface="Times New Roman"/>
                        <a:ea typeface="Times New Roman"/>
                        <a:cs typeface="Times New Roman"/>
                      </a:endParaRPr>
                    </a:p>
                  </a:txBody>
                  <a:tcPr marL="40602" marR="40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15000"/>
                        </a:lnSpc>
                        <a:spcBef>
                          <a:spcPts val="0"/>
                        </a:spcBef>
                        <a:spcAft>
                          <a:spcPts val="0"/>
                        </a:spcAft>
                      </a:pPr>
                      <a:endParaRPr lang="fr-FR" sz="1400" kern="1200" dirty="0" smtClean="0">
                        <a:solidFill>
                          <a:srgbClr val="000000"/>
                        </a:solidFill>
                        <a:latin typeface="Times New Roman"/>
                        <a:ea typeface="Times New Roman"/>
                        <a:cs typeface="Times New Roman"/>
                      </a:endParaRPr>
                    </a:p>
                    <a:p>
                      <a:pPr marL="0" marR="0" algn="l">
                        <a:lnSpc>
                          <a:spcPct val="115000"/>
                        </a:lnSpc>
                        <a:spcBef>
                          <a:spcPts val="0"/>
                        </a:spcBef>
                        <a:spcAft>
                          <a:spcPts val="0"/>
                        </a:spcAft>
                      </a:pPr>
                      <a:endParaRPr lang="fr-FR" sz="1400" kern="1200" dirty="0" smtClean="0">
                        <a:solidFill>
                          <a:srgbClr val="000000"/>
                        </a:solidFill>
                        <a:latin typeface="Times New Roman"/>
                        <a:ea typeface="Times New Roman"/>
                        <a:cs typeface="Times New Roman"/>
                      </a:endParaRPr>
                    </a:p>
                    <a:p>
                      <a:pPr marL="0" marR="0" algn="l">
                        <a:lnSpc>
                          <a:spcPct val="115000"/>
                        </a:lnSpc>
                        <a:spcBef>
                          <a:spcPts val="0"/>
                        </a:spcBef>
                        <a:spcAft>
                          <a:spcPts val="0"/>
                        </a:spcAft>
                      </a:pPr>
                      <a:endParaRPr lang="fr-FR" sz="1400" kern="1200" dirty="0" smtClean="0">
                        <a:solidFill>
                          <a:srgbClr val="000000"/>
                        </a:solidFill>
                        <a:latin typeface="Times New Roman"/>
                        <a:ea typeface="Times New Roman"/>
                        <a:cs typeface="Times New Roman"/>
                      </a:endParaRPr>
                    </a:p>
                    <a:p>
                      <a:pPr marL="0" marR="0" algn="l">
                        <a:lnSpc>
                          <a:spcPct val="115000"/>
                        </a:lnSpc>
                        <a:spcBef>
                          <a:spcPts val="0"/>
                        </a:spcBef>
                        <a:spcAft>
                          <a:spcPts val="0"/>
                        </a:spcAft>
                      </a:pPr>
                      <a:endParaRPr lang="fr-FR" sz="1400" kern="1200" dirty="0" smtClean="0">
                        <a:solidFill>
                          <a:srgbClr val="000000"/>
                        </a:solidFill>
                        <a:latin typeface="Times New Roman"/>
                        <a:ea typeface="Times New Roman"/>
                        <a:cs typeface="Times New Roman"/>
                      </a:endParaRPr>
                    </a:p>
                    <a:p>
                      <a:pPr marL="0" marR="0" algn="l">
                        <a:lnSpc>
                          <a:spcPct val="115000"/>
                        </a:lnSpc>
                        <a:spcBef>
                          <a:spcPts val="0"/>
                        </a:spcBef>
                        <a:spcAft>
                          <a:spcPts val="0"/>
                        </a:spcAft>
                      </a:pPr>
                      <a:endParaRPr lang="fr-FR" sz="1400" kern="1200" dirty="0" smtClean="0">
                        <a:solidFill>
                          <a:srgbClr val="000000"/>
                        </a:solidFill>
                        <a:latin typeface="Times New Roman"/>
                        <a:ea typeface="Times New Roman"/>
                        <a:cs typeface="Times New Roman"/>
                      </a:endParaRPr>
                    </a:p>
                    <a:p>
                      <a:pPr marL="0" marR="0" algn="l">
                        <a:lnSpc>
                          <a:spcPct val="115000"/>
                        </a:lnSpc>
                        <a:spcBef>
                          <a:spcPts val="0"/>
                        </a:spcBef>
                        <a:spcAft>
                          <a:spcPts val="0"/>
                        </a:spcAft>
                      </a:pPr>
                      <a:r>
                        <a:rPr lang="fr-FR" sz="1400" kern="1200" dirty="0" smtClean="0">
                          <a:solidFill>
                            <a:srgbClr val="000000"/>
                          </a:solidFill>
                          <a:latin typeface="Times New Roman"/>
                          <a:ea typeface="Times New Roman"/>
                          <a:cs typeface="Times New Roman"/>
                        </a:rPr>
                        <a:t>Pour </a:t>
                      </a:r>
                      <a:r>
                        <a:rPr lang="fr-FR" sz="1400" kern="1200" dirty="0">
                          <a:solidFill>
                            <a:srgbClr val="000000"/>
                          </a:solidFill>
                          <a:latin typeface="Times New Roman"/>
                          <a:ea typeface="Times New Roman"/>
                          <a:cs typeface="Times New Roman"/>
                        </a:rPr>
                        <a:t>quelles raisons allaitez-vous (Nom)?   </a:t>
                      </a:r>
                      <a:endParaRPr lang="fr-FR" sz="1400" kern="1200" dirty="0" smtClean="0">
                        <a:solidFill>
                          <a:srgbClr val="000000"/>
                        </a:solidFill>
                        <a:latin typeface="Times New Roman"/>
                        <a:ea typeface="Times New Roman"/>
                        <a:cs typeface="Times New Roman"/>
                      </a:endParaRPr>
                    </a:p>
                    <a:p>
                      <a:pPr marL="0" marR="0" algn="l">
                        <a:lnSpc>
                          <a:spcPct val="115000"/>
                        </a:lnSpc>
                        <a:spcBef>
                          <a:spcPts val="0"/>
                        </a:spcBef>
                        <a:spcAft>
                          <a:spcPts val="0"/>
                        </a:spcAft>
                      </a:pPr>
                      <a:endParaRPr lang="fr-FR" sz="1400" kern="1200" dirty="0" smtClean="0">
                        <a:solidFill>
                          <a:srgbClr val="000000"/>
                        </a:solidFill>
                        <a:latin typeface="Times New Roman"/>
                        <a:ea typeface="Times New Roman"/>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fr-FR" sz="1400" i="1" dirty="0" smtClean="0">
                          <a:latin typeface="Times New Roman"/>
                          <a:ea typeface="Times New Roman"/>
                        </a:rPr>
                        <a:t>(</a:t>
                      </a:r>
                      <a:r>
                        <a:rPr lang="fr-FR" sz="1400" i="1" kern="1200" dirty="0" smtClean="0">
                          <a:solidFill>
                            <a:srgbClr val="000000"/>
                          </a:solidFill>
                          <a:latin typeface="Times New Roman"/>
                          <a:ea typeface="Times New Roman"/>
                          <a:cs typeface="Times New Roman"/>
                        </a:rPr>
                        <a:t>Plusieurs réponses possibles, encerclez toutes celles qui sont mentionnées ou qui s'appliquent sur ​​la base des réponses).                                                                             </a:t>
                      </a:r>
                      <a:endParaRPr lang="en-US" sz="1400" i="1" kern="1200" dirty="0">
                        <a:solidFill>
                          <a:srgbClr val="000000"/>
                        </a:solidFill>
                        <a:latin typeface="Times New Roman"/>
                        <a:ea typeface="Times New Roman"/>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dirty="0" smtClean="0">
                          <a:solidFill>
                            <a:srgbClr val="000000"/>
                          </a:solidFill>
                          <a:latin typeface="Times New Roman"/>
                          <a:ea typeface="Times New Roman"/>
                          <a:cs typeface="Times New Roman"/>
                        </a:rPr>
                        <a:t>Le </a:t>
                      </a:r>
                      <a:r>
                        <a:rPr lang="fr-FR" sz="1400" dirty="0">
                          <a:solidFill>
                            <a:srgbClr val="000000"/>
                          </a:solidFill>
                          <a:latin typeface="Times New Roman"/>
                          <a:ea typeface="Times New Roman"/>
                          <a:cs typeface="Times New Roman"/>
                        </a:rPr>
                        <a:t>lait maternel contient les nutriments </a:t>
                      </a:r>
                      <a:r>
                        <a:rPr lang="fr-FR" sz="1400" dirty="0" smtClean="0">
                          <a:solidFill>
                            <a:srgbClr val="000000"/>
                          </a:solidFill>
                          <a:latin typeface="Times New Roman"/>
                          <a:ea typeface="Times New Roman"/>
                          <a:cs typeface="Times New Roman"/>
                        </a:rPr>
                        <a:t>     dont </a:t>
                      </a:r>
                      <a:r>
                        <a:rPr lang="fr-FR" sz="1400" dirty="0">
                          <a:solidFill>
                            <a:srgbClr val="000000"/>
                          </a:solidFill>
                          <a:latin typeface="Times New Roman"/>
                          <a:ea typeface="Times New Roman"/>
                          <a:cs typeface="Times New Roman"/>
                        </a:rPr>
                        <a:t>a besoin le bébé</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1</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a:solidFill>
                            <a:srgbClr val="000000"/>
                          </a:solidFill>
                          <a:latin typeface="Times New Roman"/>
                          <a:ea typeface="Times New Roman"/>
                          <a:cs typeface="Times New Roman"/>
                        </a:rPr>
                        <a:t>                                          </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a:solidFill>
                            <a:srgbClr val="000000"/>
                          </a:solidFill>
                          <a:latin typeface="Times New Roman"/>
                          <a:ea typeface="Times New Roman"/>
                          <a:cs typeface="Times New Roman"/>
                        </a:rPr>
                        <a:t>Le lait maternel protège l’enfant contre les infections</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2</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smtClean="0">
                          <a:solidFill>
                            <a:srgbClr val="000000"/>
                          </a:solidFill>
                          <a:latin typeface="Times New Roman"/>
                          <a:ea typeface="Times New Roman"/>
                          <a:cs typeface="Times New Roman"/>
                        </a:rPr>
                        <a:t>Le </a:t>
                      </a:r>
                      <a:r>
                        <a:rPr lang="fr-FR" sz="1400" dirty="0">
                          <a:solidFill>
                            <a:srgbClr val="000000"/>
                          </a:solidFill>
                          <a:latin typeface="Times New Roman"/>
                          <a:ea typeface="Times New Roman"/>
                          <a:cs typeface="Times New Roman"/>
                        </a:rPr>
                        <a:t>lait maternel coûte moins cher</a:t>
                      </a:r>
                      <a:r>
                        <a:rPr lang="fr-FR" sz="1400" dirty="0" smtClean="0">
                          <a:solidFill>
                            <a:srgbClr val="000000"/>
                          </a:solidFill>
                          <a:latin typeface="Times New Roman"/>
                          <a:ea typeface="Times New Roman"/>
                          <a:cs typeface="Times New Roman"/>
                        </a:rPr>
                        <a:t>………….3 </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smtClean="0">
                          <a:solidFill>
                            <a:srgbClr val="000000"/>
                          </a:solidFill>
                          <a:latin typeface="Times New Roman"/>
                          <a:ea typeface="Times New Roman"/>
                          <a:cs typeface="Times New Roman"/>
                        </a:rPr>
                        <a:t>L’enfant </a:t>
                      </a:r>
                      <a:r>
                        <a:rPr lang="fr-FR" sz="1400" dirty="0">
                          <a:solidFill>
                            <a:srgbClr val="000000"/>
                          </a:solidFill>
                          <a:latin typeface="Times New Roman"/>
                          <a:ea typeface="Times New Roman"/>
                          <a:cs typeface="Times New Roman"/>
                        </a:rPr>
                        <a:t>n’a pas besoin d’autres aliments durant ses 6 premiers mois</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4 </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smtClean="0">
                          <a:solidFill>
                            <a:srgbClr val="000000"/>
                          </a:solidFill>
                          <a:latin typeface="Times New Roman"/>
                          <a:ea typeface="Times New Roman"/>
                          <a:cs typeface="Times New Roman"/>
                        </a:rPr>
                        <a:t>La </a:t>
                      </a:r>
                      <a:r>
                        <a:rPr lang="fr-FR" sz="1400" dirty="0">
                          <a:solidFill>
                            <a:srgbClr val="000000"/>
                          </a:solidFill>
                          <a:latin typeface="Times New Roman"/>
                          <a:ea typeface="Times New Roman"/>
                          <a:cs typeface="Times New Roman"/>
                        </a:rPr>
                        <a:t>santé de la mère n’en sera que meilleure</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5 </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smtClean="0">
                          <a:solidFill>
                            <a:srgbClr val="000000"/>
                          </a:solidFill>
                          <a:latin typeface="Times New Roman"/>
                          <a:ea typeface="Times New Roman"/>
                          <a:cs typeface="Times New Roman"/>
                        </a:rPr>
                        <a:t>Lien </a:t>
                      </a:r>
                      <a:r>
                        <a:rPr lang="fr-FR" sz="1400" dirty="0">
                          <a:solidFill>
                            <a:srgbClr val="000000"/>
                          </a:solidFill>
                          <a:latin typeface="Times New Roman"/>
                          <a:ea typeface="Times New Roman"/>
                          <a:cs typeface="Times New Roman"/>
                        </a:rPr>
                        <a:t>fort entre la mère et l'enfant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6 </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smtClean="0">
                          <a:solidFill>
                            <a:srgbClr val="000000"/>
                          </a:solidFill>
                          <a:latin typeface="Times New Roman"/>
                          <a:ea typeface="Times New Roman"/>
                          <a:cs typeface="Times New Roman"/>
                        </a:rPr>
                        <a:t>Ne </a:t>
                      </a:r>
                      <a:r>
                        <a:rPr lang="fr-FR" sz="1400" dirty="0">
                          <a:solidFill>
                            <a:srgbClr val="000000"/>
                          </a:solidFill>
                          <a:latin typeface="Times New Roman"/>
                          <a:ea typeface="Times New Roman"/>
                          <a:cs typeface="Times New Roman"/>
                        </a:rPr>
                        <a:t>sait pas</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88</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smtClean="0">
                          <a:solidFill>
                            <a:srgbClr val="000000"/>
                          </a:solidFill>
                          <a:latin typeface="Times New Roman"/>
                          <a:ea typeface="Times New Roman"/>
                          <a:cs typeface="Times New Roman"/>
                        </a:rPr>
                        <a:t>Autre…….………………………….…….</a:t>
                      </a:r>
                      <a:r>
                        <a:rPr lang="fr-FR" sz="1400" dirty="0">
                          <a:solidFill>
                            <a:srgbClr val="000000"/>
                          </a:solidFill>
                          <a:latin typeface="Times New Roman"/>
                          <a:ea typeface="Times New Roman"/>
                          <a:cs typeface="Times New Roman"/>
                        </a:rPr>
                        <a:t>99</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a:solidFill>
                            <a:srgbClr val="000000"/>
                          </a:solidFill>
                          <a:latin typeface="Times New Roman"/>
                          <a:ea typeface="Times New Roman"/>
                          <a:cs typeface="Times New Roman"/>
                        </a:rPr>
                        <a:t>Autre, à préciser : </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a:solidFill>
                            <a:srgbClr val="000000"/>
                          </a:solidFill>
                          <a:latin typeface="Times New Roman"/>
                          <a:ea typeface="Times New Roman"/>
                          <a:cs typeface="Times New Roman"/>
                        </a:rPr>
                        <a:t>_________________________</a:t>
                      </a:r>
                      <a:endParaRPr lang="en-US" sz="1400" dirty="0">
                        <a:solidFill>
                          <a:srgbClr val="000000"/>
                        </a:solidFill>
                        <a:latin typeface="Times New Roman"/>
                        <a:ea typeface="Times New Roman"/>
                        <a:cs typeface="Times New Roman"/>
                      </a:endParaRPr>
                    </a:p>
                  </a:txBody>
                  <a:tcPr marL="40602" marR="40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1880419">
                <a:tc>
                  <a:txBody>
                    <a:bodyPr/>
                    <a:lstStyle/>
                    <a:p>
                      <a:pPr marL="0" marR="0" algn="l">
                        <a:spcBef>
                          <a:spcPts val="0"/>
                        </a:spcBef>
                        <a:spcAft>
                          <a:spcPts val="0"/>
                        </a:spcAft>
                      </a:pPr>
                      <a:r>
                        <a:rPr lang="fr-FR" sz="1400">
                          <a:solidFill>
                            <a:srgbClr val="000000"/>
                          </a:solidFill>
                          <a:latin typeface="Times New Roman"/>
                          <a:ea typeface="Times New Roman"/>
                          <a:cs typeface="Times New Roman"/>
                        </a:rPr>
                        <a:t> 54.</a:t>
                      </a:r>
                      <a:endParaRPr lang="en-US" sz="1400">
                        <a:solidFill>
                          <a:srgbClr val="000000"/>
                        </a:solidFill>
                        <a:latin typeface="Times New Roman"/>
                        <a:ea typeface="Times New Roman"/>
                        <a:cs typeface="Times New Roman"/>
                      </a:endParaRPr>
                    </a:p>
                  </a:txBody>
                  <a:tcPr marL="40602" marR="40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dirty="0">
                          <a:solidFill>
                            <a:srgbClr val="000000"/>
                          </a:solidFill>
                          <a:latin typeface="Times New Roman"/>
                          <a:ea typeface="Times New Roman"/>
                          <a:cs typeface="Times New Roman"/>
                        </a:rPr>
                        <a:t>A quel âge avez-vous donné de l'eau à votre enfant pour la première fois?  </a:t>
                      </a:r>
                      <a:endParaRPr lang="en-US" sz="1400" dirty="0">
                        <a:solidFill>
                          <a:srgbClr val="000000"/>
                        </a:solidFill>
                        <a:latin typeface="Times New Roman"/>
                        <a:ea typeface="Times New Roman"/>
                        <a:cs typeface="Times New Roman"/>
                      </a:endParaRPr>
                    </a:p>
                  </a:txBody>
                  <a:tcPr marL="40602" marR="40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endParaRPr lang="fr-FR" sz="1400" dirty="0">
                        <a:solidFill>
                          <a:srgbClr val="000000"/>
                        </a:solidFill>
                        <a:latin typeface="Times New Roman"/>
                        <a:ea typeface="Times New Roman"/>
                        <a:cs typeface="Times New Roman"/>
                      </a:endParaRPr>
                    </a:p>
                    <a:p>
                      <a:pPr marL="0" marR="0" algn="l">
                        <a:spcBef>
                          <a:spcPts val="0"/>
                        </a:spcBef>
                        <a:spcAft>
                          <a:spcPts val="0"/>
                        </a:spcAft>
                      </a:pPr>
                      <a:r>
                        <a:rPr lang="fr-FR" sz="1400" dirty="0">
                          <a:solidFill>
                            <a:srgbClr val="000000"/>
                          </a:solidFill>
                          <a:latin typeface="Times New Roman"/>
                          <a:ea typeface="Times New Roman"/>
                          <a:cs typeface="Times New Roman"/>
                        </a:rPr>
                        <a:t>Age (en mois complets):      </a:t>
                      </a:r>
                      <a:r>
                        <a:rPr lang="fr-FR" sz="1400" dirty="0" smtClean="0">
                          <a:solidFill>
                            <a:srgbClr val="000000"/>
                          </a:solidFill>
                          <a:latin typeface="Times New Roman"/>
                          <a:ea typeface="Times New Roman"/>
                          <a:cs typeface="Times New Roman"/>
                        </a:rPr>
                        <a:t>_____    </a:t>
                      </a:r>
                      <a:endParaRPr lang="en-US" sz="14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400" dirty="0" smtClean="0">
                          <a:solidFill>
                            <a:srgbClr val="000000"/>
                          </a:solidFill>
                          <a:latin typeface="Times New Roman"/>
                          <a:ea typeface="Times New Roman"/>
                          <a:cs typeface="Times New Roman"/>
                        </a:rPr>
                        <a:t>Refuse </a:t>
                      </a:r>
                      <a:r>
                        <a:rPr lang="fr-FR" sz="1400" dirty="0">
                          <a:solidFill>
                            <a:srgbClr val="000000"/>
                          </a:solidFill>
                          <a:latin typeface="Times New Roman"/>
                          <a:ea typeface="Times New Roman"/>
                          <a:cs typeface="Times New Roman"/>
                        </a:rPr>
                        <a:t>de répondre</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77                       Ne sait pas</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88                                     Autre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99                                   </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smtClean="0">
                          <a:solidFill>
                            <a:srgbClr val="000000"/>
                          </a:solidFill>
                          <a:latin typeface="Times New Roman"/>
                          <a:ea typeface="Times New Roman"/>
                          <a:cs typeface="Times New Roman"/>
                        </a:rPr>
                        <a:t>Autre</a:t>
                      </a:r>
                      <a:r>
                        <a:rPr lang="fr-FR" sz="1400" dirty="0">
                          <a:solidFill>
                            <a:srgbClr val="000000"/>
                          </a:solidFill>
                          <a:latin typeface="Times New Roman"/>
                          <a:ea typeface="Times New Roman"/>
                          <a:cs typeface="Times New Roman"/>
                        </a:rPr>
                        <a:t>, à préciser :              _________________________</a:t>
                      </a:r>
                      <a:endParaRPr lang="en-US" sz="1400" dirty="0">
                        <a:solidFill>
                          <a:srgbClr val="000000"/>
                        </a:solidFill>
                        <a:latin typeface="Times New Roman"/>
                        <a:ea typeface="Times New Roman"/>
                        <a:cs typeface="Times New Roman"/>
                      </a:endParaRPr>
                    </a:p>
                  </a:txBody>
                  <a:tcPr marL="40602" marR="40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bl>
          </a:graphicData>
        </a:graphic>
      </p:graphicFrame>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 y="-1"/>
          <a:ext cx="9144001" cy="6882901"/>
        </p:xfrm>
        <a:graphic>
          <a:graphicData uri="http://schemas.openxmlformats.org/drawingml/2006/table">
            <a:tbl>
              <a:tblPr/>
              <a:tblGrid>
                <a:gridCol w="699109"/>
                <a:gridCol w="4226722"/>
                <a:gridCol w="2956782"/>
                <a:gridCol w="1261388"/>
              </a:tblGrid>
              <a:tr h="1806184">
                <a:tc>
                  <a:txBody>
                    <a:bodyPr/>
                    <a:lstStyle/>
                    <a:p>
                      <a:pPr marL="0" marR="0" algn="l">
                        <a:spcBef>
                          <a:spcPts val="0"/>
                        </a:spcBef>
                        <a:spcAft>
                          <a:spcPts val="0"/>
                        </a:spcAft>
                      </a:pPr>
                      <a:r>
                        <a:rPr lang="fr-FR" sz="1400" dirty="0">
                          <a:solidFill>
                            <a:srgbClr val="000000"/>
                          </a:solidFill>
                          <a:latin typeface="Times New Roman"/>
                          <a:ea typeface="Times New Roman"/>
                          <a:cs typeface="Times New Roman"/>
                        </a:rPr>
                        <a:t> 55.</a:t>
                      </a:r>
                      <a:endParaRPr lang="en-US" sz="1400" dirty="0">
                        <a:solidFill>
                          <a:srgbClr val="000000"/>
                        </a:solidFill>
                        <a:latin typeface="Times New Roman"/>
                        <a:ea typeface="Times New Roman"/>
                        <a:cs typeface="Times New Roman"/>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a:solidFill>
                            <a:srgbClr val="000000"/>
                          </a:solidFill>
                          <a:latin typeface="Times New Roman"/>
                          <a:ea typeface="Times New Roman"/>
                          <a:cs typeface="Times New Roman"/>
                        </a:rPr>
                        <a:t>A quel âge </a:t>
                      </a:r>
                      <a:r>
                        <a:rPr lang="fr-FR" sz="1400" u="sng">
                          <a:solidFill>
                            <a:srgbClr val="000000"/>
                          </a:solidFill>
                          <a:latin typeface="Times New Roman"/>
                          <a:ea typeface="Times New Roman"/>
                          <a:cs typeface="Times New Roman"/>
                        </a:rPr>
                        <a:t>(Nom)</a:t>
                      </a:r>
                      <a:r>
                        <a:rPr lang="fr-FR" sz="1400">
                          <a:solidFill>
                            <a:srgbClr val="000000"/>
                          </a:solidFill>
                          <a:latin typeface="Times New Roman"/>
                          <a:ea typeface="Times New Roman"/>
                          <a:cs typeface="Times New Roman"/>
                        </a:rPr>
                        <a:t> a-t il commencé à manger des aliments solides, semi-solides comme la bouillie en plus du lait maternel?    </a:t>
                      </a:r>
                      <a:endParaRPr lang="en-US" sz="1400">
                        <a:solidFill>
                          <a:srgbClr val="000000"/>
                        </a:solidFill>
                        <a:latin typeface="Times New Roman"/>
                        <a:ea typeface="Times New Roman"/>
                        <a:cs typeface="Times New Roman"/>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dirty="0">
                          <a:solidFill>
                            <a:srgbClr val="000000"/>
                          </a:solidFill>
                          <a:latin typeface="Times New Roman"/>
                          <a:ea typeface="Times New Roman"/>
                          <a:cs typeface="Times New Roman"/>
                        </a:rPr>
                        <a:t>Age (en mois complets):   </a:t>
                      </a:r>
                      <a:r>
                        <a:rPr lang="fr-FR" sz="1400" dirty="0" smtClean="0">
                          <a:solidFill>
                            <a:srgbClr val="000000"/>
                          </a:solidFill>
                          <a:latin typeface="Times New Roman"/>
                          <a:ea typeface="Times New Roman"/>
                          <a:cs typeface="Times New Roman"/>
                        </a:rPr>
                        <a:t>_____    </a:t>
                      </a:r>
                      <a:endParaRPr lang="en-US" sz="14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400" dirty="0" smtClean="0">
                          <a:solidFill>
                            <a:srgbClr val="000000"/>
                          </a:solidFill>
                          <a:latin typeface="Times New Roman"/>
                          <a:ea typeface="Times New Roman"/>
                          <a:cs typeface="Times New Roman"/>
                        </a:rPr>
                        <a:t>Refuse </a:t>
                      </a:r>
                      <a:r>
                        <a:rPr lang="fr-FR" sz="1400" dirty="0">
                          <a:solidFill>
                            <a:srgbClr val="000000"/>
                          </a:solidFill>
                          <a:latin typeface="Times New Roman"/>
                          <a:ea typeface="Times New Roman"/>
                          <a:cs typeface="Times New Roman"/>
                        </a:rPr>
                        <a:t>de répondre</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77                       Ne sait pas</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88                                     Autre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99                                   </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smtClean="0">
                          <a:solidFill>
                            <a:srgbClr val="000000"/>
                          </a:solidFill>
                          <a:latin typeface="Times New Roman"/>
                          <a:ea typeface="Times New Roman"/>
                          <a:cs typeface="Times New Roman"/>
                        </a:rPr>
                        <a:t>Autre</a:t>
                      </a:r>
                      <a:r>
                        <a:rPr lang="fr-FR" sz="1400" dirty="0">
                          <a:solidFill>
                            <a:srgbClr val="000000"/>
                          </a:solidFill>
                          <a:latin typeface="Times New Roman"/>
                          <a:ea typeface="Times New Roman"/>
                          <a:cs typeface="Times New Roman"/>
                        </a:rPr>
                        <a:t>, à préciser :              _______________________</a:t>
                      </a:r>
                      <a:endParaRPr lang="en-US" sz="1400" dirty="0">
                        <a:solidFill>
                          <a:srgbClr val="000000"/>
                        </a:solidFill>
                        <a:latin typeface="Times New Roman"/>
                        <a:ea typeface="Times New Roman"/>
                        <a:cs typeface="Times New Roman"/>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r>
              <a:tr h="1011462">
                <a:tc>
                  <a:txBody>
                    <a:bodyPr/>
                    <a:lstStyle/>
                    <a:p>
                      <a:pPr marL="0" marR="0" algn="l">
                        <a:spcBef>
                          <a:spcPts val="0"/>
                        </a:spcBef>
                        <a:spcAft>
                          <a:spcPts val="0"/>
                        </a:spcAft>
                      </a:pPr>
                      <a:r>
                        <a:rPr lang="fr-FR" sz="1400">
                          <a:solidFill>
                            <a:srgbClr val="000000"/>
                          </a:solidFill>
                          <a:latin typeface="Times New Roman"/>
                          <a:ea typeface="Times New Roman"/>
                          <a:cs typeface="Times New Roman"/>
                        </a:rPr>
                        <a:t> 56.</a:t>
                      </a:r>
                      <a:endParaRPr lang="en-US" sz="1400">
                        <a:solidFill>
                          <a:srgbClr val="000000"/>
                        </a:solidFill>
                        <a:latin typeface="Times New Roman"/>
                        <a:ea typeface="Times New Roman"/>
                        <a:cs typeface="Times New Roman"/>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dirty="0">
                          <a:solidFill>
                            <a:srgbClr val="000000"/>
                          </a:solidFill>
                          <a:latin typeface="Times New Roman"/>
                          <a:ea typeface="Times New Roman"/>
                          <a:cs typeface="Times New Roman"/>
                        </a:rPr>
                        <a:t>Connaissez-vous l'anémie? </a:t>
                      </a:r>
                      <a:r>
                        <a:rPr lang="fr-FR" sz="1400" i="1" dirty="0">
                          <a:solidFill>
                            <a:srgbClr val="000000"/>
                          </a:solidFill>
                          <a:latin typeface="Times New Roman"/>
                          <a:ea typeface="Times New Roman"/>
                          <a:cs typeface="Times New Roman"/>
                        </a:rPr>
                        <a:t>(encerclez votre choix)</a:t>
                      </a:r>
                      <a:endParaRPr lang="en-US" sz="1400" dirty="0">
                        <a:solidFill>
                          <a:srgbClr val="000000"/>
                        </a:solidFill>
                        <a:latin typeface="Times New Roman"/>
                        <a:ea typeface="Times New Roman"/>
                        <a:cs typeface="Times New Roman"/>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400" dirty="0">
                          <a:solidFill>
                            <a:srgbClr val="000000"/>
                          </a:solidFill>
                          <a:latin typeface="Times New Roman"/>
                          <a:ea typeface="Times New Roman"/>
                          <a:cs typeface="Times New Roman"/>
                        </a:rPr>
                        <a:t>Oui  </a:t>
                      </a:r>
                      <a:r>
                        <a:rPr lang="fr-FR" sz="1400" dirty="0" smtClean="0">
                          <a:solidFill>
                            <a:srgbClr val="000000"/>
                          </a:solidFill>
                          <a:latin typeface="Times New Roman"/>
                          <a:ea typeface="Times New Roman"/>
                          <a:cs typeface="Times New Roman"/>
                        </a:rPr>
                        <a:t>…………………………..….….1 </a:t>
                      </a:r>
                      <a:r>
                        <a:rPr lang="fr-FR" sz="1400" dirty="0">
                          <a:solidFill>
                            <a:srgbClr val="000000"/>
                          </a:solidFill>
                          <a:latin typeface="Times New Roman"/>
                          <a:ea typeface="Times New Roman"/>
                          <a:cs typeface="Times New Roman"/>
                        </a:rPr>
                        <a:t/>
                      </a:r>
                      <a:br>
                        <a:rPr lang="fr-FR" sz="1400" dirty="0">
                          <a:solidFill>
                            <a:srgbClr val="000000"/>
                          </a:solidFill>
                          <a:latin typeface="Times New Roman"/>
                          <a:ea typeface="Times New Roman"/>
                          <a:cs typeface="Times New Roman"/>
                        </a:rPr>
                      </a:br>
                      <a:r>
                        <a:rPr lang="fr-FR" sz="1400" dirty="0">
                          <a:solidFill>
                            <a:srgbClr val="000000"/>
                          </a:solidFill>
                          <a:latin typeface="Times New Roman"/>
                          <a:ea typeface="Times New Roman"/>
                          <a:cs typeface="Times New Roman"/>
                        </a:rPr>
                        <a:t>Non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2      </a:t>
                      </a:r>
                      <a:endParaRPr lang="en-US" sz="14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400" dirty="0">
                          <a:solidFill>
                            <a:srgbClr val="000000"/>
                          </a:solidFill>
                          <a:latin typeface="Times New Roman"/>
                          <a:ea typeface="Times New Roman"/>
                          <a:cs typeface="Times New Roman"/>
                        </a:rPr>
                        <a:t>Ne sait pas</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8                   </a:t>
                      </a:r>
                      <a:endParaRPr lang="en-US" sz="1400" dirty="0">
                        <a:solidFill>
                          <a:srgbClr val="000000"/>
                        </a:solidFill>
                        <a:latin typeface="Times New Roman"/>
                        <a:ea typeface="Times New Roman"/>
                        <a:cs typeface="Times New Roman"/>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a:solidFill>
                            <a:srgbClr val="000000"/>
                          </a:solidFill>
                          <a:latin typeface="Times New Roman"/>
                          <a:ea typeface="Times New Roman"/>
                          <a:cs typeface="Times New Roman"/>
                        </a:rPr>
                        <a:t> 2 ou 8 → Q58          </a:t>
                      </a:r>
                      <a:endParaRPr lang="en-US" sz="1400">
                        <a:solidFill>
                          <a:srgbClr val="000000"/>
                        </a:solidFill>
                        <a:latin typeface="Times New Roman"/>
                        <a:ea typeface="Times New Roman"/>
                        <a:cs typeface="Times New Roman"/>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962140">
                <a:tc>
                  <a:txBody>
                    <a:bodyPr/>
                    <a:lstStyle/>
                    <a:p>
                      <a:pPr marL="0" marR="0" algn="l">
                        <a:spcBef>
                          <a:spcPts val="0"/>
                        </a:spcBef>
                        <a:spcAft>
                          <a:spcPts val="0"/>
                        </a:spcAft>
                      </a:pPr>
                      <a:r>
                        <a:rPr lang="fr-FR" sz="1400">
                          <a:solidFill>
                            <a:srgbClr val="000000"/>
                          </a:solidFill>
                          <a:latin typeface="Times New Roman"/>
                          <a:ea typeface="Times New Roman"/>
                          <a:cs typeface="Times New Roman"/>
                        </a:rPr>
                        <a:t>57.</a:t>
                      </a:r>
                      <a:endParaRPr lang="en-US" sz="1400">
                        <a:solidFill>
                          <a:srgbClr val="000000"/>
                        </a:solidFill>
                        <a:latin typeface="Times New Roman"/>
                        <a:ea typeface="Times New Roman"/>
                        <a:cs typeface="Times New Roman"/>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a:solidFill>
                            <a:srgbClr val="000000"/>
                          </a:solidFill>
                          <a:latin typeface="Times New Roman"/>
                          <a:ea typeface="Times New Roman"/>
                          <a:cs typeface="Times New Roman"/>
                        </a:rPr>
                        <a:t>Quelles sont les causes de l’anémie?                                     </a:t>
                      </a:r>
                      <a:r>
                        <a:rPr lang="fr-FR" sz="1400" i="1">
                          <a:solidFill>
                            <a:srgbClr val="000000"/>
                          </a:solidFill>
                          <a:latin typeface="Times New Roman"/>
                          <a:ea typeface="Times New Roman"/>
                          <a:cs typeface="Times New Roman"/>
                        </a:rPr>
                        <a:t>(Plusieurs réponses peuvent être encerclées)</a:t>
                      </a:r>
                      <a:endParaRPr lang="en-US" sz="1400">
                        <a:solidFill>
                          <a:srgbClr val="000000"/>
                        </a:solidFill>
                        <a:latin typeface="Times New Roman"/>
                        <a:ea typeface="Times New Roman"/>
                        <a:cs typeface="Times New Roman"/>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400" dirty="0">
                          <a:solidFill>
                            <a:srgbClr val="000000"/>
                          </a:solidFill>
                          <a:latin typeface="Times New Roman"/>
                          <a:ea typeface="Times New Roman"/>
                          <a:cs typeface="Times New Roman"/>
                        </a:rPr>
                        <a:t>Manque de fer</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1                                  Parasites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2                      </a:t>
                      </a:r>
                      <a:r>
                        <a:rPr lang="fr-FR" sz="1400" dirty="0">
                          <a:solidFill>
                            <a:srgbClr val="000000"/>
                          </a:solidFill>
                          <a:latin typeface="Arial"/>
                          <a:ea typeface="Times New Roman"/>
                          <a:cs typeface="Times New Roman"/>
                        </a:rPr>
                        <a:t> </a:t>
                      </a:r>
                      <a:r>
                        <a:rPr lang="fr-FR" sz="1400" dirty="0">
                          <a:solidFill>
                            <a:srgbClr val="000000"/>
                          </a:solidFill>
                          <a:latin typeface="Times New Roman"/>
                          <a:ea typeface="Times New Roman"/>
                          <a:cs typeface="Times New Roman"/>
                        </a:rPr>
                        <a:t>Pression artérielle basse</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3                Mauvaise alimentation</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4                   Paludisme</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5                                       Refuse de répondre</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77                         Ne sait pas</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88                                Autre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99         </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a:solidFill>
                            <a:srgbClr val="000000"/>
                          </a:solidFill>
                          <a:latin typeface="Times New Roman"/>
                          <a:ea typeface="Times New Roman"/>
                          <a:cs typeface="Times New Roman"/>
                        </a:rPr>
                        <a:t>Autre, à préciser :</a:t>
                      </a:r>
                      <a:endParaRPr lang="en-US" sz="1400" dirty="0">
                        <a:solidFill>
                          <a:srgbClr val="000000"/>
                        </a:solidFill>
                        <a:latin typeface="Times New Roman"/>
                        <a:ea typeface="Times New Roman"/>
                        <a:cs typeface="Times New Roman"/>
                      </a:endParaRPr>
                    </a:p>
                    <a:p>
                      <a:pPr marL="0" marR="0" algn="ctr">
                        <a:spcBef>
                          <a:spcPts val="0"/>
                        </a:spcBef>
                        <a:spcAft>
                          <a:spcPts val="0"/>
                        </a:spcAft>
                      </a:pPr>
                      <a:r>
                        <a:rPr lang="fr-FR" sz="1400" dirty="0">
                          <a:solidFill>
                            <a:srgbClr val="000000"/>
                          </a:solidFill>
                          <a:latin typeface="Times New Roman"/>
                          <a:ea typeface="Times New Roman"/>
                          <a:cs typeface="Times New Roman"/>
                        </a:rPr>
                        <a:t>______________________</a:t>
                      </a:r>
                      <a:endParaRPr lang="en-US" sz="1400" dirty="0">
                        <a:solidFill>
                          <a:srgbClr val="000000"/>
                        </a:solidFill>
                        <a:latin typeface="Times New Roman"/>
                        <a:ea typeface="Times New Roman"/>
                        <a:cs typeface="Times New Roman"/>
                      </a:endParaRPr>
                    </a:p>
                  </a:txBody>
                  <a:tcPr marL="48354" marR="48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a:solidFill>
                            <a:srgbClr val="000000"/>
                          </a:solidFill>
                          <a:latin typeface="Times New Roman"/>
                          <a:ea typeface="Times New Roman"/>
                          <a:cs typeface="Times New Roman"/>
                        </a:rPr>
                        <a:t> </a:t>
                      </a:r>
                      <a:endParaRPr lang="en-US" sz="1400">
                        <a:solidFill>
                          <a:srgbClr val="000000"/>
                        </a:solidFill>
                        <a:latin typeface="Times New Roman"/>
                        <a:ea typeface="Times New Roman"/>
                        <a:cs typeface="Times New Roman"/>
                      </a:endParaRPr>
                    </a:p>
                  </a:txBody>
                  <a:tcPr marL="48354" marR="48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1078215">
                <a:tc>
                  <a:txBody>
                    <a:bodyPr/>
                    <a:lstStyle/>
                    <a:p>
                      <a:pPr marL="0" marR="0" algn="l">
                        <a:spcBef>
                          <a:spcPts val="0"/>
                        </a:spcBef>
                        <a:spcAft>
                          <a:spcPts val="0"/>
                        </a:spcAft>
                      </a:pPr>
                      <a:r>
                        <a:rPr lang="fr-FR" sz="1400">
                          <a:solidFill>
                            <a:srgbClr val="000000"/>
                          </a:solidFill>
                          <a:latin typeface="Times New Roman"/>
                          <a:ea typeface="Times New Roman"/>
                          <a:cs typeface="Times New Roman"/>
                        </a:rPr>
                        <a:t> 58.</a:t>
                      </a:r>
                      <a:endParaRPr lang="en-US" sz="1400">
                        <a:solidFill>
                          <a:srgbClr val="000000"/>
                        </a:solidFill>
                        <a:latin typeface="Times New Roman"/>
                        <a:ea typeface="Times New Roman"/>
                        <a:cs typeface="Times New Roman"/>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u="sng" dirty="0">
                          <a:solidFill>
                            <a:srgbClr val="000000"/>
                          </a:solidFill>
                          <a:latin typeface="Times New Roman"/>
                          <a:ea typeface="Times New Roman"/>
                          <a:cs typeface="Times New Roman"/>
                        </a:rPr>
                        <a:t>(Nom)</a:t>
                      </a:r>
                      <a:r>
                        <a:rPr lang="fr-FR" sz="1400" dirty="0">
                          <a:solidFill>
                            <a:srgbClr val="000000"/>
                          </a:solidFill>
                          <a:latin typeface="Times New Roman"/>
                          <a:ea typeface="Times New Roman"/>
                          <a:cs typeface="Times New Roman"/>
                        </a:rPr>
                        <a:t> mange t-il (elle) avec son bol?  </a:t>
                      </a:r>
                      <a:r>
                        <a:rPr lang="fr-FR" sz="1400" i="1" dirty="0">
                          <a:solidFill>
                            <a:srgbClr val="000000"/>
                          </a:solidFill>
                          <a:latin typeface="Times New Roman"/>
                          <a:ea typeface="Times New Roman"/>
                          <a:cs typeface="Times New Roman"/>
                        </a:rPr>
                        <a:t>(encerclez votre choix)</a:t>
                      </a:r>
                      <a:endParaRPr lang="en-US" sz="1400" dirty="0">
                        <a:solidFill>
                          <a:srgbClr val="000000"/>
                        </a:solidFill>
                        <a:latin typeface="Times New Roman"/>
                        <a:ea typeface="Times New Roman"/>
                        <a:cs typeface="Times New Roman"/>
                      </a:endParaRPr>
                    </a:p>
                  </a:txBody>
                  <a:tcPr marL="48354" marR="48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400" dirty="0">
                          <a:solidFill>
                            <a:srgbClr val="000000"/>
                          </a:solidFill>
                          <a:latin typeface="Times New Roman"/>
                          <a:ea typeface="Times New Roman"/>
                          <a:cs typeface="Times New Roman"/>
                        </a:rPr>
                        <a:t>Oui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1 </a:t>
                      </a:r>
                      <a:br>
                        <a:rPr lang="fr-FR" sz="1400" dirty="0">
                          <a:solidFill>
                            <a:srgbClr val="000000"/>
                          </a:solidFill>
                          <a:latin typeface="Times New Roman"/>
                          <a:ea typeface="Times New Roman"/>
                          <a:cs typeface="Times New Roman"/>
                        </a:rPr>
                      </a:br>
                      <a:r>
                        <a:rPr lang="fr-FR" sz="1400" dirty="0">
                          <a:solidFill>
                            <a:srgbClr val="000000"/>
                          </a:solidFill>
                          <a:latin typeface="Times New Roman"/>
                          <a:ea typeface="Times New Roman"/>
                          <a:cs typeface="Times New Roman"/>
                        </a:rPr>
                        <a:t>Non</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2</a:t>
                      </a:r>
                      <a:endParaRPr lang="en-US" sz="14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400" dirty="0">
                          <a:solidFill>
                            <a:srgbClr val="000000"/>
                          </a:solidFill>
                          <a:latin typeface="Times New Roman"/>
                          <a:ea typeface="Times New Roman"/>
                          <a:cs typeface="Times New Roman"/>
                        </a:rPr>
                        <a:t>Ne sait pas/a refusé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8                         </a:t>
                      </a:r>
                      <a:endParaRPr lang="en-US" sz="1400" dirty="0">
                        <a:solidFill>
                          <a:srgbClr val="000000"/>
                        </a:solidFill>
                        <a:latin typeface="Times New Roman"/>
                        <a:ea typeface="Times New Roman"/>
                        <a:cs typeface="Times New Roman"/>
                      </a:endParaRPr>
                    </a:p>
                  </a:txBody>
                  <a:tcPr marL="48354" marR="48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dirty="0">
                          <a:solidFill>
                            <a:srgbClr val="000000"/>
                          </a:solidFill>
                          <a:latin typeface="Times New Roman"/>
                          <a:ea typeface="Times New Roman"/>
                          <a:cs typeface="Times New Roman"/>
                        </a:rPr>
                        <a:t> </a:t>
                      </a:r>
                      <a:endParaRPr lang="en-US" sz="1400" dirty="0">
                        <a:solidFill>
                          <a:srgbClr val="000000"/>
                        </a:solidFill>
                        <a:latin typeface="Times New Roman"/>
                        <a:ea typeface="Times New Roman"/>
                        <a:cs typeface="Times New Roman"/>
                      </a:endParaRPr>
                    </a:p>
                  </a:txBody>
                  <a:tcPr marL="48354" marR="48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bl>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1" cy="6858000"/>
        </p:xfrm>
        <a:graphic>
          <a:graphicData uri="http://schemas.openxmlformats.org/drawingml/2006/table">
            <a:tbl>
              <a:tblPr/>
              <a:tblGrid>
                <a:gridCol w="699110"/>
                <a:gridCol w="4226721"/>
                <a:gridCol w="2956782"/>
                <a:gridCol w="1261388"/>
              </a:tblGrid>
              <a:tr h="2939143">
                <a:tc>
                  <a:txBody>
                    <a:bodyPr/>
                    <a:lstStyle/>
                    <a:p>
                      <a:pPr marL="0" marR="0" algn="l">
                        <a:spcBef>
                          <a:spcPts val="0"/>
                        </a:spcBef>
                        <a:spcAft>
                          <a:spcPts val="0"/>
                        </a:spcAft>
                      </a:pPr>
                      <a:r>
                        <a:rPr lang="fr-FR" sz="1600" dirty="0">
                          <a:solidFill>
                            <a:srgbClr val="000000"/>
                          </a:solidFill>
                          <a:latin typeface="Times New Roman"/>
                          <a:ea typeface="Times New Roman"/>
                          <a:cs typeface="Times New Roman"/>
                        </a:rPr>
                        <a:t>59.</a:t>
                      </a:r>
                      <a:endParaRPr lang="en-US" sz="1600" dirty="0">
                        <a:solidFill>
                          <a:srgbClr val="000000"/>
                        </a:solidFill>
                        <a:latin typeface="Times New Roman"/>
                        <a:ea typeface="Times New Roman"/>
                        <a:cs typeface="Times New Roman"/>
                      </a:endParaRPr>
                    </a:p>
                  </a:txBody>
                  <a:tcPr marL="65804" marR="6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dirty="0">
                          <a:solidFill>
                            <a:srgbClr val="000000"/>
                          </a:solidFill>
                          <a:latin typeface="Times New Roman"/>
                          <a:ea typeface="Times New Roman"/>
                          <a:cs typeface="Times New Roman"/>
                        </a:rPr>
                        <a:t>Avez-vous du savon?  Voudriez-vous me le montrer?</a:t>
                      </a:r>
                      <a:endParaRPr lang="en-US" sz="1600" dirty="0">
                        <a:solidFill>
                          <a:srgbClr val="000000"/>
                        </a:solidFill>
                        <a:latin typeface="Times New Roman"/>
                        <a:ea typeface="Times New Roman"/>
                        <a:cs typeface="Times New Roman"/>
                      </a:endParaRPr>
                    </a:p>
                  </a:txBody>
                  <a:tcPr marL="65804" marR="6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Le savon est utilisé</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1</a:t>
                      </a:r>
                      <a:endParaRPr lang="en-US" sz="16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Pas de savon</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2</a:t>
                      </a:r>
                      <a:endParaRPr lang="en-US" sz="16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Refuse de réponse</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77</a:t>
                      </a:r>
                      <a:endParaRPr lang="en-US" sz="1600" dirty="0">
                        <a:solidFill>
                          <a:srgbClr val="000000"/>
                        </a:solidFill>
                        <a:latin typeface="Times New Roman"/>
                        <a:ea typeface="Times New Roman"/>
                        <a:cs typeface="Times New Roman"/>
                      </a:endParaRPr>
                    </a:p>
                  </a:txBody>
                  <a:tcPr marL="65804" marR="6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algn="l"/>
                      <a:endParaRPr lang="en-US" sz="1600">
                        <a:solidFill>
                          <a:srgbClr val="000000"/>
                        </a:solidFill>
                        <a:latin typeface="Calibri"/>
                        <a:ea typeface="Times New Roman"/>
                        <a:cs typeface="Times New Roman"/>
                      </a:endParaRPr>
                    </a:p>
                  </a:txBody>
                  <a:tcPr marL="65804" marR="6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r>
              <a:tr h="3918857">
                <a:tc>
                  <a:txBody>
                    <a:bodyPr/>
                    <a:lstStyle/>
                    <a:p>
                      <a:pPr marL="0" marR="0" algn="l">
                        <a:spcBef>
                          <a:spcPts val="0"/>
                        </a:spcBef>
                        <a:spcAft>
                          <a:spcPts val="0"/>
                        </a:spcAft>
                      </a:pPr>
                      <a:r>
                        <a:rPr lang="fr-FR" sz="1600">
                          <a:solidFill>
                            <a:srgbClr val="000000"/>
                          </a:solidFill>
                          <a:latin typeface="Times New Roman"/>
                          <a:ea typeface="Times New Roman"/>
                          <a:cs typeface="Times New Roman"/>
                        </a:rPr>
                        <a:t>60.</a:t>
                      </a:r>
                      <a:endParaRPr lang="en-US" sz="1600">
                        <a:solidFill>
                          <a:srgbClr val="000000"/>
                        </a:solidFill>
                        <a:latin typeface="Times New Roman"/>
                        <a:ea typeface="Times New Roman"/>
                        <a:cs typeface="Times New Roman"/>
                      </a:endParaRPr>
                    </a:p>
                  </a:txBody>
                  <a:tcPr marL="65804" marR="6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a:solidFill>
                            <a:srgbClr val="000000"/>
                          </a:solidFill>
                          <a:latin typeface="Times New Roman"/>
                          <a:ea typeface="Times New Roman"/>
                          <a:cs typeface="Times New Roman"/>
                        </a:rPr>
                        <a:t>Avez-vous utilisé du savon aujourd’hui ou hier?</a:t>
                      </a:r>
                      <a:endParaRPr lang="en-US" sz="1600">
                        <a:solidFill>
                          <a:srgbClr val="000000"/>
                        </a:solidFill>
                        <a:latin typeface="Times New Roman"/>
                        <a:ea typeface="Times New Roman"/>
                        <a:cs typeface="Times New Roman"/>
                      </a:endParaRPr>
                    </a:p>
                  </a:txBody>
                  <a:tcPr marL="65804" marR="6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Oui,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1</a:t>
                      </a:r>
                      <a:endParaRPr lang="en-US" sz="16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Non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2</a:t>
                      </a:r>
                      <a:endParaRPr lang="en-US" sz="16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Calibri"/>
                          <a:cs typeface="Times New Roman"/>
                        </a:rPr>
                        <a:t>Ne sait pas </a:t>
                      </a:r>
                      <a:r>
                        <a:rPr lang="fr-FR" sz="1600" dirty="0" smtClean="0">
                          <a:solidFill>
                            <a:srgbClr val="000000"/>
                          </a:solidFill>
                          <a:latin typeface="Times New Roman"/>
                          <a:ea typeface="Calibri"/>
                          <a:cs typeface="Times New Roman"/>
                        </a:rPr>
                        <a:t>……………….…….</a:t>
                      </a:r>
                      <a:r>
                        <a:rPr lang="fr-FR" sz="1600" dirty="0">
                          <a:solidFill>
                            <a:srgbClr val="000000"/>
                          </a:solidFill>
                          <a:latin typeface="Times New Roman"/>
                          <a:ea typeface="Calibri"/>
                          <a:cs typeface="Times New Roman"/>
                        </a:rPr>
                        <a:t>8</a:t>
                      </a:r>
                      <a:endParaRPr lang="en-US" sz="1600" dirty="0">
                        <a:solidFill>
                          <a:srgbClr val="000000"/>
                        </a:solidFill>
                        <a:latin typeface="Calibri"/>
                        <a:ea typeface="Calibri"/>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Refuse de réponse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77</a:t>
                      </a:r>
                      <a:endParaRPr lang="en-US" sz="1600" dirty="0">
                        <a:solidFill>
                          <a:srgbClr val="000000"/>
                        </a:solidFill>
                        <a:latin typeface="Times New Roman"/>
                        <a:ea typeface="Times New Roman"/>
                        <a:cs typeface="Times New Roman"/>
                      </a:endParaRPr>
                    </a:p>
                  </a:txBody>
                  <a:tcPr marL="65804" marR="6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endParaRPr lang="fr-FR"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2,8 ou 77 → Q62         </a:t>
                      </a:r>
                      <a:endParaRPr lang="en-US" sz="1600" dirty="0">
                        <a:solidFill>
                          <a:srgbClr val="000000"/>
                        </a:solidFill>
                        <a:latin typeface="Times New Roman"/>
                        <a:ea typeface="Times New Roman"/>
                        <a:cs typeface="Times New Roman"/>
                      </a:endParaRPr>
                    </a:p>
                  </a:txBody>
                  <a:tcPr marL="65804" marR="6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Module – Interviewer Visits</a:t>
            </a:r>
            <a:endParaRPr lang="en-US" dirty="0"/>
          </a:p>
        </p:txBody>
      </p:sp>
      <p:graphicFrame>
        <p:nvGraphicFramePr>
          <p:cNvPr id="6" name="Table 5"/>
          <p:cNvGraphicFramePr>
            <a:graphicFrameLocks noGrp="1"/>
          </p:cNvGraphicFramePr>
          <p:nvPr/>
        </p:nvGraphicFramePr>
        <p:xfrm>
          <a:off x="304800" y="1371600"/>
          <a:ext cx="8458200" cy="4170045"/>
        </p:xfrm>
        <a:graphic>
          <a:graphicData uri="http://schemas.openxmlformats.org/drawingml/2006/table">
            <a:tbl>
              <a:tblPr/>
              <a:tblGrid>
                <a:gridCol w="4229100"/>
                <a:gridCol w="4229100"/>
              </a:tblGrid>
              <a:tr h="914400">
                <a:tc>
                  <a:txBody>
                    <a:bodyPr/>
                    <a:lstStyle/>
                    <a:p>
                      <a:pPr marL="0" marR="0" algn="l">
                        <a:lnSpc>
                          <a:spcPct val="150000"/>
                        </a:lnSpc>
                        <a:spcBef>
                          <a:spcPts val="0"/>
                        </a:spcBef>
                        <a:spcAft>
                          <a:spcPts val="290"/>
                        </a:spcAft>
                      </a:pPr>
                      <a:r>
                        <a:rPr lang="fr-FR" sz="1800" dirty="0" smtClean="0">
                          <a:solidFill>
                            <a:srgbClr val="000000"/>
                          </a:solidFill>
                          <a:latin typeface="Times New Roman"/>
                          <a:ea typeface="Times New Roman"/>
                          <a:cs typeface="Times New Roman"/>
                        </a:rPr>
                        <a:t>1</a:t>
                      </a:r>
                      <a:r>
                        <a:rPr lang="fr-FR" sz="1800" dirty="0">
                          <a:solidFill>
                            <a:srgbClr val="000000"/>
                          </a:solidFill>
                          <a:latin typeface="Times New Roman"/>
                          <a:ea typeface="Times New Roman"/>
                          <a:cs typeface="Times New Roman"/>
                        </a:rPr>
                        <a:t>. Numéro de la grappe  </a:t>
                      </a:r>
                      <a:r>
                        <a:rPr lang="fr-FR" sz="1800" dirty="0" smtClean="0">
                          <a:solidFill>
                            <a:srgbClr val="000000"/>
                          </a:solidFill>
                          <a:latin typeface="Times New Roman"/>
                          <a:ea typeface="Times New Roman"/>
                          <a:cs typeface="Times New Roman"/>
                        </a:rPr>
                        <a:t>      </a:t>
                      </a:r>
                      <a:r>
                        <a:rPr lang="fr-FR" sz="1800" dirty="0">
                          <a:solidFill>
                            <a:srgbClr val="000000"/>
                          </a:solidFill>
                          <a:latin typeface="Times New Roman"/>
                          <a:ea typeface="Times New Roman"/>
                          <a:cs typeface="Times New Roman"/>
                        </a:rPr>
                        <a:t>____  ____            </a:t>
                      </a:r>
                      <a:endParaRPr lang="en-US" sz="1800" dirty="0">
                        <a:solidFill>
                          <a:srgbClr val="000000"/>
                        </a:solidFill>
                        <a:latin typeface="Times New Roman"/>
                        <a:ea typeface="Times New Roman"/>
                        <a:cs typeface="Times New Roman"/>
                      </a:endParaRP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290"/>
                        </a:spcAft>
                      </a:pPr>
                      <a:r>
                        <a:rPr lang="fr-FR" sz="1800" dirty="0">
                          <a:solidFill>
                            <a:srgbClr val="000000"/>
                          </a:solidFill>
                          <a:latin typeface="Times New Roman"/>
                          <a:ea typeface="Times New Roman"/>
                          <a:cs typeface="Times New Roman"/>
                        </a:rPr>
                        <a:t>                                                                                                    2.  Numéro de ménage  </a:t>
                      </a:r>
                      <a:r>
                        <a:rPr lang="fr-FR" sz="1800" dirty="0" smtClean="0">
                          <a:solidFill>
                            <a:srgbClr val="000000"/>
                          </a:solidFill>
                          <a:latin typeface="Times New Roman"/>
                          <a:ea typeface="Times New Roman"/>
                          <a:cs typeface="Times New Roman"/>
                        </a:rPr>
                        <a:t>          </a:t>
                      </a:r>
                      <a:r>
                        <a:rPr lang="fr-FR" sz="1800" dirty="0">
                          <a:solidFill>
                            <a:srgbClr val="000000"/>
                          </a:solidFill>
                          <a:latin typeface="Times New Roman"/>
                          <a:ea typeface="Times New Roman"/>
                          <a:cs typeface="Times New Roman"/>
                        </a:rPr>
                        <a:t>____  ____                                                                  </a:t>
                      </a:r>
                      <a:endParaRPr lang="en-US" sz="1800" dirty="0">
                        <a:solidFill>
                          <a:srgbClr val="000000"/>
                        </a:solidFill>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r>
              <a:tr h="809625">
                <a:tc>
                  <a:txBody>
                    <a:bodyPr/>
                    <a:lstStyle/>
                    <a:p>
                      <a:pPr marL="0" marR="0" algn="l">
                        <a:spcBef>
                          <a:spcPts val="0"/>
                        </a:spcBef>
                        <a:spcAft>
                          <a:spcPts val="290"/>
                        </a:spcAft>
                      </a:pPr>
                      <a:r>
                        <a:rPr lang="fr-FR" sz="1800" dirty="0">
                          <a:solidFill>
                            <a:srgbClr val="000000"/>
                          </a:solidFill>
                          <a:latin typeface="Times New Roman"/>
                          <a:ea typeface="Times New Roman"/>
                          <a:cs typeface="Times New Roman"/>
                        </a:rPr>
                        <a:t>3.  Numéro d’étiquette: </a:t>
                      </a:r>
                      <a:endParaRPr lang="en-US" sz="1800" dirty="0">
                        <a:solidFill>
                          <a:srgbClr val="000000"/>
                        </a:solidFill>
                        <a:latin typeface="Times New Roman"/>
                        <a:ea typeface="Times New Roman"/>
                        <a:cs typeface="Times New Roman"/>
                      </a:endParaRPr>
                    </a:p>
                    <a:p>
                      <a:pPr marL="0" marR="0" algn="l">
                        <a:spcBef>
                          <a:spcPts val="0"/>
                        </a:spcBef>
                        <a:spcAft>
                          <a:spcPts val="290"/>
                        </a:spcAft>
                      </a:pPr>
                      <a:r>
                        <a:rPr lang="fr-FR" sz="1800" dirty="0">
                          <a:solidFill>
                            <a:srgbClr val="000000"/>
                          </a:solidFill>
                          <a:latin typeface="Times New Roman"/>
                          <a:ea typeface="Times New Roman"/>
                          <a:cs typeface="Times New Roman"/>
                        </a:rPr>
                        <a:t>                                   </a:t>
                      </a:r>
                      <a:r>
                        <a:rPr lang="fr-FR" sz="1800" dirty="0" smtClean="0">
                          <a:solidFill>
                            <a:srgbClr val="000000"/>
                          </a:solidFill>
                          <a:latin typeface="Times New Roman"/>
                          <a:ea typeface="Times New Roman"/>
                          <a:cs typeface="Times New Roman"/>
                        </a:rPr>
                        <a:t>     </a:t>
                      </a:r>
                      <a:r>
                        <a:rPr lang="fr-FR" sz="1800" dirty="0">
                          <a:solidFill>
                            <a:srgbClr val="000000"/>
                          </a:solidFill>
                          <a:latin typeface="Times New Roman"/>
                          <a:ea typeface="Times New Roman"/>
                          <a:cs typeface="Times New Roman"/>
                        </a:rPr>
                        <a:t>___  ___  ___  ___               </a:t>
                      </a:r>
                      <a:endParaRPr lang="en-US" sz="1800" dirty="0">
                        <a:solidFill>
                          <a:srgbClr val="000000"/>
                        </a:solidFill>
                        <a:latin typeface="Times New Roman"/>
                        <a:ea typeface="Times New Roman"/>
                        <a:cs typeface="Times New Roman"/>
                      </a:endParaRP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137160" marR="0" indent="-137160" algn="l">
                        <a:spcBef>
                          <a:spcPts val="0"/>
                        </a:spcBef>
                        <a:spcAft>
                          <a:spcPts val="0"/>
                        </a:spcAft>
                        <a:tabLst>
                          <a:tab pos="2503170" algn="r"/>
                          <a:tab pos="2278380" algn="r"/>
                          <a:tab pos="2743200" algn="r"/>
                        </a:tabLst>
                      </a:pPr>
                      <a:r>
                        <a:rPr lang="fr-FR" sz="1800" dirty="0">
                          <a:solidFill>
                            <a:srgbClr val="000000"/>
                          </a:solidFill>
                          <a:latin typeface="Times New Roman"/>
                          <a:ea typeface="Times New Roman"/>
                          <a:cs typeface="Times New Roman"/>
                        </a:rPr>
                        <a:t>4.  Nom de l'enfant éligible</a:t>
                      </a:r>
                      <a:endParaRPr lang="en-US" sz="1800" dirty="0">
                        <a:solidFill>
                          <a:srgbClr val="000000"/>
                        </a:solidFill>
                        <a:latin typeface="Arial"/>
                        <a:ea typeface="Times New Roman"/>
                        <a:cs typeface="Times New Roman"/>
                      </a:endParaRPr>
                    </a:p>
                    <a:p>
                      <a:pPr marL="0" marR="0" algn="l">
                        <a:spcBef>
                          <a:spcPts val="0"/>
                        </a:spcBef>
                        <a:spcAft>
                          <a:spcPts val="290"/>
                        </a:spcAft>
                      </a:pPr>
                      <a:r>
                        <a:rPr lang="fr-FR" sz="1800" dirty="0">
                          <a:solidFill>
                            <a:srgbClr val="000000"/>
                          </a:solidFill>
                          <a:latin typeface="Times New Roman"/>
                          <a:ea typeface="Times New Roman"/>
                          <a:cs typeface="Times New Roman"/>
                        </a:rPr>
                        <a:t>__________________________________        </a:t>
                      </a:r>
                      <a:endParaRPr lang="en-US" sz="1800" dirty="0">
                        <a:solidFill>
                          <a:srgbClr val="000000"/>
                        </a:solidFill>
                        <a:latin typeface="Times New Roman"/>
                        <a:ea typeface="Times New Roman"/>
                        <a:cs typeface="Times New Roman"/>
                      </a:endParaRP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1438275">
                <a:tc>
                  <a:txBody>
                    <a:bodyPr/>
                    <a:lstStyle/>
                    <a:p>
                      <a:pPr marL="137160" marR="0" indent="-137160" algn="l">
                        <a:spcBef>
                          <a:spcPts val="0"/>
                        </a:spcBef>
                        <a:spcAft>
                          <a:spcPts val="0"/>
                        </a:spcAft>
                        <a:tabLst>
                          <a:tab pos="2503170" algn="r"/>
                        </a:tabLst>
                      </a:pPr>
                      <a:r>
                        <a:rPr lang="fr-FR" sz="1800" dirty="0">
                          <a:solidFill>
                            <a:srgbClr val="000000"/>
                          </a:solidFill>
                          <a:latin typeface="Times New Roman"/>
                          <a:ea typeface="Times New Roman"/>
                          <a:cs typeface="Times New Roman"/>
                        </a:rPr>
                        <a:t>5.  Nom et numéro de l’enquêteur:</a:t>
                      </a:r>
                      <a:endParaRPr lang="en-US" sz="1800" dirty="0">
                        <a:solidFill>
                          <a:srgbClr val="000000"/>
                        </a:solidFill>
                        <a:latin typeface="Arial"/>
                        <a:ea typeface="Times New Roman"/>
                        <a:cs typeface="Times New Roman"/>
                      </a:endParaRPr>
                    </a:p>
                    <a:p>
                      <a:pPr marL="0" marR="0" algn="l">
                        <a:spcBef>
                          <a:spcPts val="0"/>
                        </a:spcBef>
                        <a:spcAft>
                          <a:spcPts val="290"/>
                        </a:spcAft>
                      </a:pPr>
                      <a:r>
                        <a:rPr lang="en-US" sz="1800" dirty="0">
                          <a:solidFill>
                            <a:srgbClr val="000000"/>
                          </a:solidFill>
                          <a:latin typeface="Times New Roman"/>
                          <a:ea typeface="Times New Roman"/>
                          <a:cs typeface="Times New Roman"/>
                        </a:rPr>
                        <a:t>Nom________________ </a:t>
                      </a:r>
                      <a:r>
                        <a:rPr lang="en-US" sz="1800" dirty="0" smtClean="0">
                          <a:solidFill>
                            <a:srgbClr val="000000"/>
                          </a:solidFill>
                          <a:latin typeface="Times New Roman"/>
                          <a:ea typeface="Times New Roman"/>
                          <a:cs typeface="Times New Roman"/>
                        </a:rPr>
                        <a:t>No</a:t>
                      </a:r>
                      <a:r>
                        <a:rPr lang="en-US" sz="1800" dirty="0">
                          <a:solidFill>
                            <a:srgbClr val="000000"/>
                          </a:solidFill>
                          <a:latin typeface="Times New Roman"/>
                          <a:ea typeface="Times New Roman"/>
                          <a:cs typeface="Times New Roman"/>
                        </a:rPr>
                        <a:t>. ___  </a:t>
                      </a:r>
                      <a:r>
                        <a:rPr lang="en-US" sz="1800" dirty="0" smtClean="0">
                          <a:solidFill>
                            <a:srgbClr val="000000"/>
                          </a:solidFill>
                          <a:latin typeface="Times New Roman"/>
                          <a:ea typeface="Times New Roman"/>
                          <a:cs typeface="Times New Roman"/>
                        </a:rPr>
                        <a:t>____</a:t>
                      </a:r>
                      <a:endParaRPr lang="en-US" sz="1800" dirty="0">
                        <a:solidFill>
                          <a:srgbClr val="000000"/>
                        </a:solidFill>
                        <a:latin typeface="Times New Roman"/>
                        <a:ea typeface="Times New Roman"/>
                        <a:cs typeface="Times New Roman"/>
                      </a:endParaRPr>
                    </a:p>
                  </a:txBody>
                  <a:tcPr marL="76200" marR="7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290"/>
                        </a:spcAft>
                      </a:pPr>
                      <a:r>
                        <a:rPr lang="fr-FR" sz="1800" dirty="0">
                          <a:solidFill>
                            <a:srgbClr val="000000"/>
                          </a:solidFill>
                          <a:latin typeface="Times New Roman"/>
                          <a:ea typeface="Times New Roman"/>
                          <a:cs typeface="Times New Roman"/>
                        </a:rPr>
                        <a:t>6.  Langue de l’entretien: (</a:t>
                      </a:r>
                      <a:r>
                        <a:rPr lang="fr-FR" sz="1800" i="1" dirty="0">
                          <a:solidFill>
                            <a:srgbClr val="000000"/>
                          </a:solidFill>
                          <a:latin typeface="Times New Roman"/>
                          <a:ea typeface="Times New Roman"/>
                          <a:cs typeface="Times New Roman"/>
                        </a:rPr>
                        <a:t>encercler votre choix)</a:t>
                      </a:r>
                      <a:endParaRPr lang="en-US" sz="1800" dirty="0">
                        <a:solidFill>
                          <a:srgbClr val="000000"/>
                        </a:solidFill>
                        <a:latin typeface="Times New Roman"/>
                        <a:ea typeface="Times New Roman"/>
                        <a:cs typeface="Times New Roman"/>
                      </a:endParaRPr>
                    </a:p>
                    <a:p>
                      <a:pPr marL="0" marR="0" algn="l">
                        <a:lnSpc>
                          <a:spcPct val="150000"/>
                        </a:lnSpc>
                        <a:spcBef>
                          <a:spcPts val="0"/>
                        </a:spcBef>
                        <a:spcAft>
                          <a:spcPts val="290"/>
                        </a:spcAft>
                      </a:pPr>
                      <a:r>
                        <a:rPr lang="fr-FR" sz="1800" dirty="0">
                          <a:solidFill>
                            <a:srgbClr val="000000"/>
                          </a:solidFill>
                          <a:latin typeface="Times New Roman"/>
                          <a:ea typeface="Times New Roman"/>
                          <a:cs typeface="Times New Roman"/>
                        </a:rPr>
                        <a:t>Français</a:t>
                      </a:r>
                      <a:r>
                        <a:rPr lang="fr-FR" sz="1800" dirty="0" smtClean="0">
                          <a:solidFill>
                            <a:srgbClr val="000000"/>
                          </a:solidFill>
                          <a:latin typeface="Times New Roman"/>
                          <a:ea typeface="Times New Roman"/>
                          <a:cs typeface="Times New Roman"/>
                        </a:rPr>
                        <a:t>.................................................... </a:t>
                      </a:r>
                      <a:r>
                        <a:rPr lang="fr-FR" sz="1800" dirty="0">
                          <a:solidFill>
                            <a:srgbClr val="000000"/>
                          </a:solidFill>
                          <a:latin typeface="Times New Roman"/>
                          <a:ea typeface="Times New Roman"/>
                          <a:cs typeface="Times New Roman"/>
                        </a:rPr>
                        <a:t>1</a:t>
                      </a:r>
                      <a:endParaRPr lang="en-US" sz="1800" dirty="0">
                        <a:solidFill>
                          <a:srgbClr val="000000"/>
                        </a:solidFill>
                        <a:latin typeface="Times New Roman"/>
                        <a:ea typeface="Times New Roman"/>
                        <a:cs typeface="Times New Roman"/>
                      </a:endParaRPr>
                    </a:p>
                    <a:p>
                      <a:pPr marL="0" marR="0" algn="l">
                        <a:lnSpc>
                          <a:spcPct val="150000"/>
                        </a:lnSpc>
                        <a:spcBef>
                          <a:spcPts val="0"/>
                        </a:spcBef>
                        <a:spcAft>
                          <a:spcPts val="290"/>
                        </a:spcAft>
                      </a:pPr>
                      <a:r>
                        <a:rPr lang="fr-FR" sz="1800" dirty="0">
                          <a:solidFill>
                            <a:srgbClr val="000000"/>
                          </a:solidFill>
                          <a:latin typeface="Times New Roman"/>
                          <a:ea typeface="Times New Roman"/>
                          <a:cs typeface="Times New Roman"/>
                        </a:rPr>
                        <a:t>Swahili  </a:t>
                      </a:r>
                      <a:r>
                        <a:rPr lang="fr-FR" sz="1800" dirty="0" smtClean="0">
                          <a:solidFill>
                            <a:srgbClr val="000000"/>
                          </a:solidFill>
                          <a:latin typeface="Times New Roman"/>
                          <a:ea typeface="Times New Roman"/>
                          <a:cs typeface="Times New Roman"/>
                        </a:rPr>
                        <a:t>.................................................... </a:t>
                      </a:r>
                      <a:r>
                        <a:rPr lang="fr-FR" sz="1800" dirty="0">
                          <a:solidFill>
                            <a:srgbClr val="000000"/>
                          </a:solidFill>
                          <a:latin typeface="Times New Roman"/>
                          <a:ea typeface="Times New Roman"/>
                          <a:cs typeface="Times New Roman"/>
                        </a:rPr>
                        <a:t>2</a:t>
                      </a:r>
                      <a:endParaRPr lang="en-US" sz="1800" dirty="0">
                        <a:solidFill>
                          <a:srgbClr val="000000"/>
                        </a:solidFill>
                        <a:latin typeface="Times New Roman"/>
                        <a:ea typeface="Times New Roman"/>
                        <a:cs typeface="Times New Roman"/>
                      </a:endParaRPr>
                    </a:p>
                    <a:p>
                      <a:pPr marL="137160" marR="0" indent="-137160" algn="l">
                        <a:lnSpc>
                          <a:spcPct val="150000"/>
                        </a:lnSpc>
                        <a:spcBef>
                          <a:spcPts val="0"/>
                        </a:spcBef>
                        <a:spcAft>
                          <a:spcPts val="0"/>
                        </a:spcAft>
                        <a:tabLst>
                          <a:tab pos="2503170" algn="r"/>
                          <a:tab pos="2278380" algn="r"/>
                          <a:tab pos="2743200" algn="r"/>
                        </a:tabLst>
                      </a:pPr>
                      <a:r>
                        <a:rPr lang="fr-FR" sz="1800" dirty="0">
                          <a:solidFill>
                            <a:srgbClr val="000000"/>
                          </a:solidFill>
                          <a:latin typeface="Times New Roman"/>
                          <a:ea typeface="Times New Roman"/>
                          <a:cs typeface="Times New Roman"/>
                        </a:rPr>
                        <a:t>Autre  </a:t>
                      </a:r>
                      <a:r>
                        <a:rPr lang="fr-FR" sz="1800" dirty="0" smtClean="0">
                          <a:solidFill>
                            <a:srgbClr val="000000"/>
                          </a:solidFill>
                          <a:latin typeface="Times New Roman"/>
                          <a:ea typeface="Times New Roman"/>
                          <a:cs typeface="Times New Roman"/>
                        </a:rPr>
                        <a:t>………………………...…………  </a:t>
                      </a:r>
                      <a:r>
                        <a:rPr lang="fr-FR" sz="1800" dirty="0">
                          <a:solidFill>
                            <a:srgbClr val="000000"/>
                          </a:solidFill>
                          <a:latin typeface="Times New Roman"/>
                          <a:ea typeface="Times New Roman"/>
                          <a:cs typeface="Times New Roman"/>
                        </a:rPr>
                        <a:t>3</a:t>
                      </a:r>
                      <a:endParaRPr lang="en-US" sz="1800" dirty="0">
                        <a:solidFill>
                          <a:srgbClr val="000000"/>
                        </a:solidFill>
                        <a:latin typeface="Arial"/>
                        <a:ea typeface="Times New Roman"/>
                        <a:cs typeface="Times New Roman"/>
                      </a:endParaRPr>
                    </a:p>
                    <a:p>
                      <a:pPr marL="137160" marR="0" indent="-137160" algn="l">
                        <a:spcBef>
                          <a:spcPts val="0"/>
                        </a:spcBef>
                        <a:spcAft>
                          <a:spcPts val="0"/>
                        </a:spcAft>
                        <a:tabLst>
                          <a:tab pos="2503170" algn="r"/>
                          <a:tab pos="2278380" algn="r"/>
                          <a:tab pos="2743200" algn="r"/>
                        </a:tabLst>
                      </a:pPr>
                      <a:r>
                        <a:rPr lang="fr-FR" sz="1800" dirty="0">
                          <a:solidFill>
                            <a:srgbClr val="000000"/>
                          </a:solidFill>
                          <a:latin typeface="Times New Roman"/>
                          <a:ea typeface="Times New Roman"/>
                          <a:cs typeface="Times New Roman"/>
                        </a:rPr>
                        <a:t>Autre, à préciser:     </a:t>
                      </a:r>
                      <a:r>
                        <a:rPr lang="fr-FR" sz="1800" dirty="0" smtClean="0">
                          <a:solidFill>
                            <a:srgbClr val="000000"/>
                          </a:solidFill>
                          <a:latin typeface="Times New Roman"/>
                          <a:ea typeface="Times New Roman"/>
                          <a:cs typeface="Times New Roman"/>
                        </a:rPr>
                        <a:t>_____________________________</a:t>
                      </a:r>
                      <a:endParaRPr lang="en-US" sz="1800" dirty="0">
                        <a:solidFill>
                          <a:srgbClr val="000000"/>
                        </a:solidFill>
                        <a:latin typeface="Arial"/>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bl>
          </a:graphicData>
        </a:graphic>
      </p:graphicFrame>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0"/>
          <a:ext cx="9144002" cy="6858000"/>
        </p:xfrm>
        <a:graphic>
          <a:graphicData uri="http://schemas.openxmlformats.org/drawingml/2006/table">
            <a:tbl>
              <a:tblPr/>
              <a:tblGrid>
                <a:gridCol w="699110"/>
                <a:gridCol w="4226722"/>
                <a:gridCol w="2956781"/>
                <a:gridCol w="1261389"/>
              </a:tblGrid>
              <a:tr h="6858000">
                <a:tc>
                  <a:txBody>
                    <a:bodyPr/>
                    <a:lstStyle/>
                    <a:p>
                      <a:pPr marL="0" marR="0" algn="l">
                        <a:spcBef>
                          <a:spcPts val="0"/>
                        </a:spcBef>
                        <a:spcAft>
                          <a:spcPts val="0"/>
                        </a:spcAft>
                      </a:pPr>
                      <a:r>
                        <a:rPr lang="fr-FR" sz="700" dirty="0">
                          <a:solidFill>
                            <a:srgbClr val="000000"/>
                          </a:solidFill>
                          <a:latin typeface="Times New Roman"/>
                          <a:ea typeface="Times New Roman"/>
                          <a:cs typeface="Times New Roman"/>
                        </a:rPr>
                        <a:t>61.</a:t>
                      </a:r>
                      <a:endParaRPr lang="en-US" sz="1000" dirty="0">
                        <a:latin typeface="Times New Roman"/>
                        <a:ea typeface="Times New Roman"/>
                        <a:cs typeface="Times New Roman"/>
                      </a:endParaRPr>
                    </a:p>
                  </a:txBody>
                  <a:tcPr marL="57691" marR="57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dirty="0">
                          <a:solidFill>
                            <a:srgbClr val="000000"/>
                          </a:solidFill>
                          <a:latin typeface="Times New Roman"/>
                          <a:ea typeface="Times New Roman"/>
                          <a:cs typeface="Times New Roman"/>
                        </a:rPr>
                        <a:t>Dans quel but avez-vous utilisé le savon aujourd'hui ou hier? </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i="1" dirty="0">
                          <a:solidFill>
                            <a:srgbClr val="000000"/>
                          </a:solidFill>
                          <a:latin typeface="Times New Roman"/>
                          <a:ea typeface="Times New Roman"/>
                          <a:cs typeface="Times New Roman"/>
                        </a:rPr>
                        <a:t>(Plusieurs réponses)</a:t>
                      </a:r>
                      <a:endParaRPr lang="en-US" sz="1400" dirty="0">
                        <a:solidFill>
                          <a:srgbClr val="000000"/>
                        </a:solidFill>
                        <a:latin typeface="Times New Roman"/>
                        <a:ea typeface="Times New Roman"/>
                        <a:cs typeface="Times New Roman"/>
                      </a:endParaRPr>
                    </a:p>
                  </a:txBody>
                  <a:tcPr marL="57691" marR="57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400" dirty="0">
                          <a:solidFill>
                            <a:srgbClr val="000000"/>
                          </a:solidFill>
                          <a:latin typeface="Times New Roman"/>
                          <a:ea typeface="Times New Roman"/>
                          <a:cs typeface="Times New Roman"/>
                        </a:rPr>
                        <a:t>Laver les habits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1</a:t>
                      </a:r>
                      <a:endParaRPr lang="en-US" sz="14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400" dirty="0">
                          <a:solidFill>
                            <a:srgbClr val="000000"/>
                          </a:solidFill>
                          <a:latin typeface="Times New Roman"/>
                          <a:ea typeface="Times New Roman"/>
                          <a:cs typeface="Times New Roman"/>
                        </a:rPr>
                        <a:t>Prendre un </a:t>
                      </a:r>
                      <a:r>
                        <a:rPr lang="fr-FR" sz="1400" dirty="0" smtClean="0">
                          <a:solidFill>
                            <a:srgbClr val="000000"/>
                          </a:solidFill>
                          <a:latin typeface="Times New Roman"/>
                          <a:ea typeface="Times New Roman"/>
                          <a:cs typeface="Times New Roman"/>
                        </a:rPr>
                        <a:t>bain  .................................</a:t>
                      </a:r>
                      <a:r>
                        <a:rPr lang="fr-FR" sz="1400" dirty="0">
                          <a:solidFill>
                            <a:srgbClr val="000000"/>
                          </a:solidFill>
                          <a:latin typeface="Times New Roman"/>
                          <a:ea typeface="Times New Roman"/>
                          <a:cs typeface="Times New Roman"/>
                        </a:rPr>
                        <a:t>2</a:t>
                      </a:r>
                      <a:endParaRPr lang="en-US" sz="14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400" dirty="0">
                          <a:solidFill>
                            <a:srgbClr val="000000"/>
                          </a:solidFill>
                          <a:latin typeface="Times New Roman"/>
                          <a:ea typeface="Times New Roman"/>
                          <a:cs typeface="Times New Roman"/>
                        </a:rPr>
                        <a:t>Laver mes </a:t>
                      </a:r>
                      <a:r>
                        <a:rPr lang="fr-FR" sz="1400" dirty="0" smtClean="0">
                          <a:solidFill>
                            <a:srgbClr val="000000"/>
                          </a:solidFill>
                          <a:latin typeface="Times New Roman"/>
                          <a:ea typeface="Times New Roman"/>
                          <a:cs typeface="Times New Roman"/>
                        </a:rPr>
                        <a:t>enfants…………...............</a:t>
                      </a:r>
                      <a:r>
                        <a:rPr lang="fr-FR" sz="1400" dirty="0">
                          <a:solidFill>
                            <a:srgbClr val="000000"/>
                          </a:solidFill>
                          <a:latin typeface="Times New Roman"/>
                          <a:ea typeface="Times New Roman"/>
                          <a:cs typeface="Times New Roman"/>
                        </a:rPr>
                        <a:t>3</a:t>
                      </a:r>
                      <a:endParaRPr lang="en-US" sz="14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400" dirty="0">
                          <a:solidFill>
                            <a:srgbClr val="000000"/>
                          </a:solidFill>
                          <a:latin typeface="Times New Roman"/>
                          <a:ea typeface="Times New Roman"/>
                          <a:cs typeface="Times New Roman"/>
                        </a:rPr>
                        <a:t>Nettoyer les fesses </a:t>
                      </a:r>
                      <a:endParaRPr lang="en-US" sz="14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400" dirty="0">
                          <a:solidFill>
                            <a:srgbClr val="000000"/>
                          </a:solidFill>
                          <a:latin typeface="Times New Roman"/>
                          <a:ea typeface="Times New Roman"/>
                          <a:cs typeface="Times New Roman"/>
                        </a:rPr>
                        <a:t>des enfants</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4</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a:solidFill>
                            <a:srgbClr val="000000"/>
                          </a:solidFill>
                          <a:latin typeface="Times New Roman"/>
                          <a:ea typeface="Times New Roman"/>
                          <a:cs typeface="Times New Roman"/>
                        </a:rPr>
                        <a:t>Laver les mains des enfants</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5</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a:solidFill>
                            <a:srgbClr val="000000"/>
                          </a:solidFill>
                          <a:latin typeface="Times New Roman"/>
                          <a:ea typeface="Times New Roman"/>
                          <a:cs typeface="Times New Roman"/>
                        </a:rPr>
                        <a:t>                                               </a:t>
                      </a:r>
                      <a:r>
                        <a:rPr lang="fr-FR" sz="1400" dirty="0" smtClean="0">
                          <a:solidFill>
                            <a:srgbClr val="000000"/>
                          </a:solidFill>
                          <a:latin typeface="Times New Roman"/>
                          <a:ea typeface="Times New Roman"/>
                          <a:cs typeface="Times New Roman"/>
                        </a:rPr>
                        <a:t>                   Se </a:t>
                      </a:r>
                      <a:r>
                        <a:rPr lang="fr-FR" sz="1400" dirty="0">
                          <a:solidFill>
                            <a:srgbClr val="000000"/>
                          </a:solidFill>
                          <a:latin typeface="Times New Roman"/>
                          <a:ea typeface="Times New Roman"/>
                          <a:cs typeface="Times New Roman"/>
                        </a:rPr>
                        <a:t>laver les mains </a:t>
                      </a:r>
                      <a:r>
                        <a:rPr lang="fr-FR" sz="1400" dirty="0" smtClean="0">
                          <a:solidFill>
                            <a:srgbClr val="000000"/>
                          </a:solidFill>
                          <a:latin typeface="Times New Roman"/>
                          <a:ea typeface="Times New Roman"/>
                          <a:cs typeface="Times New Roman"/>
                        </a:rPr>
                        <a:t>                                   après </a:t>
                      </a:r>
                      <a:r>
                        <a:rPr lang="fr-FR" sz="1400" dirty="0">
                          <a:solidFill>
                            <a:srgbClr val="000000"/>
                          </a:solidFill>
                          <a:latin typeface="Times New Roman"/>
                          <a:ea typeface="Times New Roman"/>
                          <a:cs typeface="Times New Roman"/>
                        </a:rPr>
                        <a:t>la défécation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6</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a:solidFill>
                            <a:srgbClr val="000000"/>
                          </a:solidFill>
                          <a:latin typeface="Times New Roman"/>
                          <a:ea typeface="Times New Roman"/>
                          <a:cs typeface="Times New Roman"/>
                        </a:rPr>
                        <a:t>                                              </a:t>
                      </a:r>
                      <a:r>
                        <a:rPr lang="fr-FR" sz="1400" dirty="0" smtClean="0">
                          <a:solidFill>
                            <a:srgbClr val="000000"/>
                          </a:solidFill>
                          <a:latin typeface="Times New Roman"/>
                          <a:ea typeface="Times New Roman"/>
                          <a:cs typeface="Times New Roman"/>
                        </a:rPr>
                        <a:t>              </a:t>
                      </a:r>
                      <a:r>
                        <a:rPr lang="fr-FR" sz="1400" dirty="0">
                          <a:solidFill>
                            <a:srgbClr val="000000"/>
                          </a:solidFill>
                          <a:latin typeface="Times New Roman"/>
                          <a:ea typeface="Times New Roman"/>
                          <a:cs typeface="Times New Roman"/>
                        </a:rPr>
                        <a:t>Se laver les mains                         </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a:solidFill>
                            <a:srgbClr val="000000"/>
                          </a:solidFill>
                          <a:latin typeface="Times New Roman"/>
                          <a:ea typeface="Times New Roman"/>
                          <a:cs typeface="Times New Roman"/>
                        </a:rPr>
                        <a:t> après avoir nettoyé les enfants</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7</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a:solidFill>
                            <a:srgbClr val="000000"/>
                          </a:solidFill>
                          <a:latin typeface="Times New Roman"/>
                          <a:ea typeface="Times New Roman"/>
                          <a:cs typeface="Times New Roman"/>
                        </a:rPr>
                        <a:t>                                              </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a:solidFill>
                            <a:srgbClr val="000000"/>
                          </a:solidFill>
                          <a:latin typeface="Times New Roman"/>
                          <a:ea typeface="Times New Roman"/>
                          <a:cs typeface="Times New Roman"/>
                        </a:rPr>
                        <a:t> Se laver les mains </a:t>
                      </a:r>
                      <a:r>
                        <a:rPr lang="fr-FR" sz="1400" dirty="0" smtClean="0">
                          <a:solidFill>
                            <a:srgbClr val="000000"/>
                          </a:solidFill>
                          <a:latin typeface="Times New Roman"/>
                          <a:ea typeface="Times New Roman"/>
                          <a:cs typeface="Times New Roman"/>
                        </a:rPr>
                        <a:t>avant </a:t>
                      </a:r>
                      <a:r>
                        <a:rPr lang="fr-FR" sz="1400" dirty="0">
                          <a:solidFill>
                            <a:srgbClr val="000000"/>
                          </a:solidFill>
                          <a:latin typeface="Times New Roman"/>
                          <a:ea typeface="Times New Roman"/>
                          <a:cs typeface="Times New Roman"/>
                        </a:rPr>
                        <a:t>de donner </a:t>
                      </a:r>
                      <a:r>
                        <a:rPr lang="fr-FR" sz="1400" dirty="0" smtClean="0">
                          <a:solidFill>
                            <a:srgbClr val="000000"/>
                          </a:solidFill>
                          <a:latin typeface="Times New Roman"/>
                          <a:ea typeface="Times New Roman"/>
                          <a:cs typeface="Times New Roman"/>
                        </a:rPr>
                        <a:t>              à </a:t>
                      </a:r>
                      <a:r>
                        <a:rPr lang="fr-FR" sz="1400" dirty="0">
                          <a:solidFill>
                            <a:srgbClr val="000000"/>
                          </a:solidFill>
                          <a:latin typeface="Times New Roman"/>
                          <a:ea typeface="Times New Roman"/>
                          <a:cs typeface="Times New Roman"/>
                        </a:rPr>
                        <a:t>manger à l’enfant  </a:t>
                      </a:r>
                      <a:r>
                        <a:rPr lang="fr-FR" sz="1400" dirty="0" smtClean="0">
                          <a:solidFill>
                            <a:srgbClr val="000000"/>
                          </a:solidFill>
                          <a:latin typeface="Times New Roman"/>
                          <a:ea typeface="Times New Roman"/>
                          <a:cs typeface="Times New Roman"/>
                        </a:rPr>
                        <a:t>…………….......8</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a:solidFill>
                            <a:srgbClr val="000000"/>
                          </a:solidFill>
                          <a:latin typeface="Times New Roman"/>
                          <a:ea typeface="Times New Roman"/>
                          <a:cs typeface="Times New Roman"/>
                        </a:rPr>
                        <a:t>                                              </a:t>
                      </a:r>
                      <a:r>
                        <a:rPr lang="fr-FR" sz="1400" dirty="0" smtClean="0">
                          <a:solidFill>
                            <a:srgbClr val="000000"/>
                          </a:solidFill>
                          <a:latin typeface="Times New Roman"/>
                          <a:ea typeface="Times New Roman"/>
                          <a:cs typeface="Times New Roman"/>
                        </a:rPr>
                        <a:t>                      </a:t>
                      </a:r>
                      <a:r>
                        <a:rPr lang="fr-FR" sz="1400" dirty="0">
                          <a:solidFill>
                            <a:srgbClr val="000000"/>
                          </a:solidFill>
                          <a:latin typeface="Times New Roman"/>
                          <a:ea typeface="Times New Roman"/>
                          <a:cs typeface="Times New Roman"/>
                        </a:rPr>
                        <a:t>Se laver les mains </a:t>
                      </a:r>
                      <a:r>
                        <a:rPr lang="fr-FR" sz="1400" dirty="0" smtClean="0">
                          <a:solidFill>
                            <a:srgbClr val="000000"/>
                          </a:solidFill>
                          <a:latin typeface="Times New Roman"/>
                          <a:ea typeface="Times New Roman"/>
                          <a:cs typeface="Times New Roman"/>
                        </a:rPr>
                        <a:t>avant </a:t>
                      </a:r>
                      <a:r>
                        <a:rPr lang="fr-FR" sz="1400" dirty="0">
                          <a:solidFill>
                            <a:srgbClr val="000000"/>
                          </a:solidFill>
                          <a:latin typeface="Times New Roman"/>
                          <a:ea typeface="Times New Roman"/>
                          <a:cs typeface="Times New Roman"/>
                        </a:rPr>
                        <a:t>de </a:t>
                      </a:r>
                      <a:r>
                        <a:rPr lang="fr-FR" sz="1400" dirty="0" smtClean="0">
                          <a:solidFill>
                            <a:srgbClr val="000000"/>
                          </a:solidFill>
                          <a:latin typeface="Times New Roman"/>
                          <a:ea typeface="Times New Roman"/>
                          <a:cs typeface="Times New Roman"/>
                        </a:rPr>
                        <a:t>                 préparer </a:t>
                      </a:r>
                      <a:r>
                        <a:rPr lang="fr-FR" sz="1400" dirty="0">
                          <a:solidFill>
                            <a:srgbClr val="000000"/>
                          </a:solidFill>
                          <a:latin typeface="Times New Roman"/>
                          <a:ea typeface="Times New Roman"/>
                          <a:cs typeface="Times New Roman"/>
                        </a:rPr>
                        <a:t>les </a:t>
                      </a:r>
                      <a:r>
                        <a:rPr lang="fr-FR" sz="1400" dirty="0" smtClean="0">
                          <a:solidFill>
                            <a:srgbClr val="000000"/>
                          </a:solidFill>
                          <a:latin typeface="Times New Roman"/>
                          <a:ea typeface="Times New Roman"/>
                          <a:cs typeface="Times New Roman"/>
                        </a:rPr>
                        <a:t>aliments………………..9</a:t>
                      </a:r>
                      <a:endParaRPr lang="en-US" sz="1400" dirty="0">
                        <a:solidFill>
                          <a:srgbClr val="000000"/>
                        </a:solidFill>
                        <a:latin typeface="Times New Roman"/>
                        <a:ea typeface="Times New Roman"/>
                        <a:cs typeface="Times New Roman"/>
                      </a:endParaRPr>
                    </a:p>
                    <a:p>
                      <a:pPr marL="0" marR="0" algn="l">
                        <a:spcBef>
                          <a:spcPts val="0"/>
                        </a:spcBef>
                        <a:spcAft>
                          <a:spcPts val="0"/>
                        </a:spcAft>
                      </a:pPr>
                      <a:r>
                        <a:rPr lang="fr-FR" sz="1400" dirty="0">
                          <a:solidFill>
                            <a:srgbClr val="000000"/>
                          </a:solidFill>
                          <a:latin typeface="Times New Roman"/>
                          <a:ea typeface="Times New Roman"/>
                          <a:cs typeface="Times New Roman"/>
                        </a:rPr>
                        <a:t>                                                </a:t>
                      </a:r>
                      <a:r>
                        <a:rPr lang="fr-FR" sz="1400" dirty="0" smtClean="0">
                          <a:solidFill>
                            <a:srgbClr val="000000"/>
                          </a:solidFill>
                          <a:latin typeface="Times New Roman"/>
                          <a:ea typeface="Times New Roman"/>
                          <a:cs typeface="Times New Roman"/>
                        </a:rPr>
                        <a:t>                   </a:t>
                      </a:r>
                      <a:r>
                        <a:rPr lang="fr-FR" sz="1400" dirty="0">
                          <a:solidFill>
                            <a:srgbClr val="000000"/>
                          </a:solidFill>
                          <a:latin typeface="Times New Roman"/>
                          <a:ea typeface="Times New Roman"/>
                          <a:cs typeface="Times New Roman"/>
                        </a:rPr>
                        <a:t>Se laver les </a:t>
                      </a:r>
                      <a:r>
                        <a:rPr lang="fr-FR" sz="1400" dirty="0" smtClean="0">
                          <a:solidFill>
                            <a:srgbClr val="000000"/>
                          </a:solidFill>
                          <a:latin typeface="Times New Roman"/>
                          <a:ea typeface="Times New Roman"/>
                          <a:cs typeface="Times New Roman"/>
                        </a:rPr>
                        <a:t>mains avant                              de </a:t>
                      </a:r>
                      <a:r>
                        <a:rPr lang="fr-FR" sz="1400" dirty="0">
                          <a:solidFill>
                            <a:srgbClr val="000000"/>
                          </a:solidFill>
                          <a:latin typeface="Times New Roman"/>
                          <a:ea typeface="Times New Roman"/>
                          <a:cs typeface="Times New Roman"/>
                        </a:rPr>
                        <a:t>manger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10</a:t>
                      </a:r>
                      <a:endParaRPr lang="en-US" sz="14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en-US" sz="1400" dirty="0" smtClean="0">
                          <a:solidFill>
                            <a:srgbClr val="000000"/>
                          </a:solidFill>
                          <a:latin typeface="Times New Roman"/>
                          <a:ea typeface="Calibri"/>
                          <a:cs typeface="Times New Roman"/>
                        </a:rPr>
                        <a:t>Laver les </a:t>
                      </a:r>
                      <a:r>
                        <a:rPr lang="en-US" sz="1400" dirty="0" err="1" smtClean="0">
                          <a:solidFill>
                            <a:srgbClr val="000000"/>
                          </a:solidFill>
                          <a:latin typeface="Times New Roman"/>
                          <a:ea typeface="Calibri"/>
                          <a:cs typeface="Times New Roman"/>
                        </a:rPr>
                        <a:t>assiettes</a:t>
                      </a:r>
                      <a:r>
                        <a:rPr lang="en-US" sz="1400" dirty="0" smtClean="0">
                          <a:solidFill>
                            <a:srgbClr val="000000"/>
                          </a:solidFill>
                          <a:latin typeface="Times New Roman"/>
                          <a:ea typeface="Calibri"/>
                          <a:cs typeface="Times New Roman"/>
                        </a:rPr>
                        <a:t>………………….11</a:t>
                      </a:r>
                      <a:endParaRPr lang="fr-FR" sz="1400" dirty="0" smtClean="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400" dirty="0" smtClean="0">
                          <a:solidFill>
                            <a:srgbClr val="000000"/>
                          </a:solidFill>
                          <a:latin typeface="Times New Roman"/>
                          <a:ea typeface="Times New Roman"/>
                          <a:cs typeface="Times New Roman"/>
                        </a:rPr>
                        <a:t>Autre</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99</a:t>
                      </a:r>
                      <a:endParaRPr lang="en-US" sz="1400" dirty="0">
                        <a:solidFill>
                          <a:srgbClr val="000000"/>
                        </a:solidFill>
                        <a:latin typeface="Times New Roman"/>
                        <a:ea typeface="Times New Roman"/>
                        <a:cs typeface="Times New Roman"/>
                      </a:endParaRPr>
                    </a:p>
                    <a:p>
                      <a:pPr marL="457200" marR="0" algn="l">
                        <a:lnSpc>
                          <a:spcPct val="150000"/>
                        </a:lnSpc>
                        <a:spcBef>
                          <a:spcPts val="0"/>
                        </a:spcBef>
                        <a:spcAft>
                          <a:spcPts val="0"/>
                        </a:spcAft>
                      </a:pPr>
                      <a:r>
                        <a:rPr lang="fr-FR" sz="1400" dirty="0">
                          <a:solidFill>
                            <a:srgbClr val="000000"/>
                          </a:solidFill>
                          <a:latin typeface="Times New Roman"/>
                          <a:ea typeface="Calibri"/>
                          <a:cs typeface="Times New Roman"/>
                        </a:rPr>
                        <a:t>Ne sait pas  …………...……88</a:t>
                      </a:r>
                      <a:endParaRPr lang="en-US" sz="1400" dirty="0">
                        <a:solidFill>
                          <a:srgbClr val="000000"/>
                        </a:solidFill>
                        <a:latin typeface="Calibri"/>
                        <a:ea typeface="Calibri"/>
                        <a:cs typeface="Times New Roman"/>
                      </a:endParaRPr>
                    </a:p>
                    <a:p>
                      <a:pPr marL="0" marR="0" algn="l">
                        <a:lnSpc>
                          <a:spcPct val="150000"/>
                        </a:lnSpc>
                        <a:spcBef>
                          <a:spcPts val="0"/>
                        </a:spcBef>
                        <a:spcAft>
                          <a:spcPts val="0"/>
                        </a:spcAft>
                      </a:pPr>
                      <a:r>
                        <a:rPr lang="fr-FR" sz="1400" dirty="0">
                          <a:solidFill>
                            <a:srgbClr val="000000"/>
                          </a:solidFill>
                          <a:latin typeface="Times New Roman"/>
                          <a:ea typeface="Times New Roman"/>
                          <a:cs typeface="Times New Roman"/>
                        </a:rPr>
                        <a:t>Refuse de répondre</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77</a:t>
                      </a:r>
                      <a:endParaRPr lang="en-US" sz="1400" dirty="0">
                        <a:solidFill>
                          <a:srgbClr val="000000"/>
                        </a:solidFill>
                        <a:latin typeface="Times New Roman"/>
                        <a:ea typeface="Times New Roman"/>
                        <a:cs typeface="Times New Roman"/>
                      </a:endParaRPr>
                    </a:p>
                  </a:txBody>
                  <a:tcPr marL="57691" marR="5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algn="l"/>
                      <a:endParaRPr lang="en-US" sz="1400" dirty="0">
                        <a:solidFill>
                          <a:srgbClr val="000000"/>
                        </a:solidFill>
                        <a:latin typeface="Calibri"/>
                        <a:ea typeface="Times New Roman"/>
                        <a:cs typeface="Times New Roman"/>
                      </a:endParaRPr>
                    </a:p>
                  </a:txBody>
                  <a:tcPr marL="57691" marR="57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r>
            </a:tbl>
          </a:graphicData>
        </a:graphic>
      </p:graphicFrame>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 Developmental Milestone Assessment </a:t>
            </a:r>
            <a:endParaRPr lang="en-US" dirty="0"/>
          </a:p>
        </p:txBody>
      </p:sp>
      <p:sp>
        <p:nvSpPr>
          <p:cNvPr id="3" name="Content Placeholder 2"/>
          <p:cNvSpPr>
            <a:spLocks noGrp="1"/>
          </p:cNvSpPr>
          <p:nvPr>
            <p:ph idx="1"/>
          </p:nvPr>
        </p:nvSpPr>
        <p:spPr>
          <a:xfrm>
            <a:off x="457200" y="1981199"/>
            <a:ext cx="8229600" cy="3810001"/>
          </a:xfrm>
        </p:spPr>
        <p:txBody>
          <a:bodyPr/>
          <a:lstStyle/>
          <a:p>
            <a:r>
              <a:rPr lang="en-US" dirty="0" smtClean="0"/>
              <a:t>Will be discussed this afternoon in greater detail</a:t>
            </a:r>
            <a:endParaRPr lang="en-US"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r>
              <a:rPr lang="en-US" dirty="0" smtClean="0"/>
              <a:t>Module – Specimen Collection</a:t>
            </a:r>
            <a:br>
              <a:rPr lang="en-US" dirty="0" smtClean="0"/>
            </a:br>
            <a:r>
              <a:rPr lang="en-US" dirty="0" smtClean="0"/>
              <a:t>(to be completed by field technician)</a:t>
            </a:r>
            <a:endParaRPr lang="en-US" dirty="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 y="0"/>
          <a:ext cx="9144002" cy="6858000"/>
        </p:xfrm>
        <a:graphic>
          <a:graphicData uri="http://schemas.openxmlformats.org/drawingml/2006/table">
            <a:tbl>
              <a:tblPr/>
              <a:tblGrid>
                <a:gridCol w="686662"/>
                <a:gridCol w="3902560"/>
                <a:gridCol w="3792781"/>
                <a:gridCol w="761999"/>
              </a:tblGrid>
              <a:tr h="576643">
                <a:tc>
                  <a:txBody>
                    <a:bodyPr/>
                    <a:lstStyle/>
                    <a:p>
                      <a:pPr marL="0" marR="0" algn="l">
                        <a:spcBef>
                          <a:spcPts val="0"/>
                        </a:spcBef>
                        <a:spcAft>
                          <a:spcPts val="0"/>
                        </a:spcAft>
                      </a:pPr>
                      <a:r>
                        <a:rPr lang="fr-FR" sz="1600" b="1" dirty="0">
                          <a:solidFill>
                            <a:srgbClr val="000000"/>
                          </a:solidFill>
                          <a:latin typeface="Times New Roman"/>
                          <a:ea typeface="Times New Roman"/>
                          <a:cs typeface="Times New Roman"/>
                        </a:rPr>
                        <a:t>No.</a:t>
                      </a:r>
                      <a:endParaRPr lang="en-US" sz="1600" dirty="0">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b="1">
                          <a:solidFill>
                            <a:srgbClr val="000000"/>
                          </a:solidFill>
                          <a:latin typeface="Times New Roman"/>
                          <a:ea typeface="Times New Roman"/>
                          <a:cs typeface="Times New Roman"/>
                        </a:rPr>
                        <a:t>QUESTIONS</a:t>
                      </a:r>
                      <a:endParaRPr lang="en-US" sz="1600">
                        <a:latin typeface="Times New Roman"/>
                        <a:ea typeface="Times New Roman"/>
                        <a:cs typeface="Times New Roman"/>
                      </a:endParaRPr>
                    </a:p>
                  </a:txBody>
                  <a:tcPr marL="66386" marR="66386" marT="24823" marB="248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marL="0" marR="0" algn="l">
                        <a:spcBef>
                          <a:spcPts val="0"/>
                        </a:spcBef>
                        <a:spcAft>
                          <a:spcPts val="0"/>
                        </a:spcAft>
                      </a:pPr>
                      <a:r>
                        <a:rPr lang="fr-FR" sz="1600" b="1">
                          <a:solidFill>
                            <a:srgbClr val="000000"/>
                          </a:solidFill>
                          <a:latin typeface="Times New Roman"/>
                          <a:ea typeface="Times New Roman"/>
                          <a:cs typeface="Times New Roman"/>
                        </a:rPr>
                        <a:t>CATEGORIES de CODAGE</a:t>
                      </a:r>
                      <a:endParaRPr lang="en-US" sz="1600">
                        <a:latin typeface="Times New Roman"/>
                        <a:ea typeface="Times New Roman"/>
                        <a:cs typeface="Times New Roman"/>
                      </a:endParaRPr>
                    </a:p>
                  </a:txBody>
                  <a:tcPr marL="66386" marR="66386" marT="24823" marB="248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r>
              <a:tr h="1055740">
                <a:tc>
                  <a:txBody>
                    <a:bodyPr/>
                    <a:lstStyle/>
                    <a:p>
                      <a:pPr marL="0" marR="0" algn="l">
                        <a:spcBef>
                          <a:spcPts val="0"/>
                        </a:spcBef>
                        <a:spcAft>
                          <a:spcPts val="0"/>
                        </a:spcAft>
                      </a:pPr>
                      <a:r>
                        <a:rPr lang="fr-FR" sz="1600">
                          <a:solidFill>
                            <a:srgbClr val="000000"/>
                          </a:solidFill>
                          <a:latin typeface="Times New Roman"/>
                          <a:ea typeface="Times New Roman"/>
                          <a:cs typeface="Times New Roman"/>
                        </a:rPr>
                        <a:t>83.</a:t>
                      </a:r>
                      <a:endParaRPr lang="en-US" sz="1600">
                        <a:latin typeface="Times New Roman"/>
                        <a:ea typeface="Times New Roman"/>
                        <a:cs typeface="Times New Roman"/>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dirty="0">
                          <a:solidFill>
                            <a:srgbClr val="000000"/>
                          </a:solidFill>
                          <a:latin typeface="Times New Roman"/>
                          <a:ea typeface="Times New Roman"/>
                          <a:cs typeface="Times New Roman"/>
                        </a:rPr>
                        <a:t>Heure de collecte des échantillons</a:t>
                      </a:r>
                      <a:endParaRPr lang="en-US" sz="1600" dirty="0">
                        <a:latin typeface="Times New Roman"/>
                        <a:ea typeface="Times New Roman"/>
                        <a:cs typeface="Times New Roman"/>
                      </a:endParaRPr>
                    </a:p>
                  </a:txBody>
                  <a:tcPr marL="66386" marR="66386" marT="24823" marB="248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a:solidFill>
                            <a:srgbClr val="000000"/>
                          </a:solidFill>
                          <a:latin typeface="Times New Roman"/>
                          <a:ea typeface="Times New Roman"/>
                          <a:cs typeface="Times New Roman"/>
                        </a:rPr>
                        <a:t>___  ___ (HEURE)  ___  ___ (MINUTES)</a:t>
                      </a:r>
                      <a:endParaRPr lang="en-US" sz="1600">
                        <a:latin typeface="Times New Roman"/>
                        <a:ea typeface="Times New Roman"/>
                        <a:cs typeface="Times New Roman"/>
                      </a:endParaRPr>
                    </a:p>
                    <a:p>
                      <a:pPr marL="0" marR="0" algn="l">
                        <a:spcBef>
                          <a:spcPts val="0"/>
                        </a:spcBef>
                        <a:spcAft>
                          <a:spcPts val="0"/>
                        </a:spcAft>
                      </a:pPr>
                      <a:r>
                        <a:rPr lang="fr-FR" sz="1600">
                          <a:solidFill>
                            <a:srgbClr val="000000"/>
                          </a:solidFill>
                          <a:latin typeface="Times New Roman"/>
                          <a:ea typeface="Times New Roman"/>
                          <a:cs typeface="Times New Roman"/>
                        </a:rPr>
                        <a:t>                1-Matin           2-Après Midi</a:t>
                      </a:r>
                      <a:endParaRPr lang="en-US" sz="1600">
                        <a:latin typeface="Times New Roman"/>
                        <a:ea typeface="Times New Roman"/>
                        <a:cs typeface="Times New Roman"/>
                      </a:endParaRPr>
                    </a:p>
                  </a:txBody>
                  <a:tcPr marL="66386" marR="66386" marT="24823" marB="248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ts val="600"/>
                        </a:lnSpc>
                        <a:spcBef>
                          <a:spcPts val="0"/>
                        </a:spcBef>
                        <a:spcAft>
                          <a:spcPts val="0"/>
                        </a:spcAft>
                      </a:pPr>
                      <a:endParaRPr lang="fr-FR" sz="1600">
                        <a:solidFill>
                          <a:srgbClr val="000000"/>
                        </a:solidFill>
                        <a:latin typeface="Times New Roman"/>
                        <a:ea typeface="Times New Roman"/>
                        <a:cs typeface="Times New Roman"/>
                      </a:endParaRPr>
                    </a:p>
                  </a:txBody>
                  <a:tcPr marL="66386" marR="66386" marT="24823" marB="248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972132">
                <a:tc>
                  <a:txBody>
                    <a:bodyPr/>
                    <a:lstStyle/>
                    <a:p>
                      <a:pPr marL="0" marR="0" algn="l">
                        <a:spcBef>
                          <a:spcPts val="0"/>
                        </a:spcBef>
                        <a:spcAft>
                          <a:spcPts val="0"/>
                        </a:spcAft>
                      </a:pPr>
                      <a:r>
                        <a:rPr lang="fr-FR" sz="1600">
                          <a:solidFill>
                            <a:srgbClr val="000000"/>
                          </a:solidFill>
                          <a:latin typeface="Times New Roman"/>
                          <a:ea typeface="Times New Roman"/>
                          <a:cs typeface="Times New Roman"/>
                        </a:rPr>
                        <a:t>84.</a:t>
                      </a:r>
                      <a:endParaRPr lang="en-US" sz="1600">
                        <a:latin typeface="Times New Roman"/>
                        <a:ea typeface="Times New Roman"/>
                        <a:cs typeface="Times New Roman"/>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a:solidFill>
                            <a:srgbClr val="000000"/>
                          </a:solidFill>
                          <a:latin typeface="Times New Roman"/>
                          <a:ea typeface="Times New Roman"/>
                          <a:cs typeface="Times New Roman"/>
                        </a:rPr>
                        <a:t>Le sang a t-il été collecté? </a:t>
                      </a:r>
                      <a:endParaRPr lang="en-US" sz="1600">
                        <a:solidFill>
                          <a:srgbClr val="000000"/>
                        </a:solidFill>
                        <a:latin typeface="Times New Roman"/>
                        <a:ea typeface="Times New Roman"/>
                        <a:cs typeface="Times New Roman"/>
                      </a:endParaRPr>
                    </a:p>
                  </a:txBody>
                  <a:tcPr marL="66386" marR="66386" marT="24823" marB="248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tabLst>
                          <a:tab pos="734060" algn="l"/>
                        </a:tabLst>
                      </a:pPr>
                      <a:r>
                        <a:rPr lang="fr-FR" sz="1600" dirty="0">
                          <a:solidFill>
                            <a:srgbClr val="000000"/>
                          </a:solidFill>
                          <a:latin typeface="Times New Roman"/>
                          <a:ea typeface="Times New Roman"/>
                          <a:cs typeface="Times New Roman"/>
                        </a:rPr>
                        <a:t>OUI, TOTALEMENT</a:t>
                      </a:r>
                      <a:r>
                        <a:rPr lang="fr-FR" sz="1600" dirty="0" smtClean="0">
                          <a:solidFill>
                            <a:srgbClr val="000000"/>
                          </a:solidFill>
                          <a:latin typeface="Times New Roman"/>
                          <a:ea typeface="Times New Roman"/>
                          <a:cs typeface="Times New Roman"/>
                        </a:rPr>
                        <a:t>………………………</a:t>
                      </a:r>
                      <a:endParaRPr lang="en-US" sz="1600" dirty="0">
                        <a:latin typeface="Times New Roman"/>
                        <a:ea typeface="Times New Roman"/>
                        <a:cs typeface="Times New Roman"/>
                      </a:endParaRPr>
                    </a:p>
                    <a:p>
                      <a:pPr marL="0" marR="0" algn="l">
                        <a:lnSpc>
                          <a:spcPct val="150000"/>
                        </a:lnSpc>
                        <a:spcBef>
                          <a:spcPts val="0"/>
                        </a:spcBef>
                        <a:spcAft>
                          <a:spcPts val="0"/>
                        </a:spcAft>
                        <a:tabLst>
                          <a:tab pos="734060" algn="l"/>
                        </a:tabLst>
                      </a:pPr>
                      <a:r>
                        <a:rPr lang="fr-FR" sz="1600" dirty="0">
                          <a:solidFill>
                            <a:srgbClr val="000000"/>
                          </a:solidFill>
                          <a:latin typeface="Times New Roman"/>
                          <a:ea typeface="Times New Roman"/>
                          <a:cs typeface="Times New Roman"/>
                        </a:rPr>
                        <a:t>OUI, INCOMPLETE</a:t>
                      </a:r>
                      <a:r>
                        <a:rPr lang="fr-FR" sz="1600" dirty="0" smtClean="0">
                          <a:solidFill>
                            <a:srgbClr val="000000"/>
                          </a:solidFill>
                          <a:latin typeface="Times New Roman"/>
                          <a:ea typeface="Times New Roman"/>
                          <a:cs typeface="Times New Roman"/>
                        </a:rPr>
                        <a:t>……………………....</a:t>
                      </a:r>
                      <a:endParaRPr lang="en-US" sz="1600" dirty="0">
                        <a:latin typeface="Times New Roman"/>
                        <a:ea typeface="Times New Roman"/>
                        <a:cs typeface="Times New Roman"/>
                      </a:endParaRPr>
                    </a:p>
                    <a:p>
                      <a:pPr marL="0" marR="0" algn="l">
                        <a:lnSpc>
                          <a:spcPct val="150000"/>
                        </a:lnSpc>
                        <a:spcBef>
                          <a:spcPts val="0"/>
                        </a:spcBef>
                        <a:spcAft>
                          <a:spcPts val="0"/>
                        </a:spcAft>
                        <a:tabLst>
                          <a:tab pos="734060" algn="l"/>
                        </a:tabLst>
                      </a:pPr>
                      <a:r>
                        <a:rPr lang="fr-FR" sz="1600" dirty="0">
                          <a:solidFill>
                            <a:srgbClr val="000000"/>
                          </a:solidFill>
                          <a:latin typeface="Times New Roman"/>
                          <a:ea typeface="Times New Roman"/>
                          <a:cs typeface="Times New Roman"/>
                        </a:rPr>
                        <a:t>NON, SANS REUSSITE </a:t>
                      </a:r>
                      <a:r>
                        <a:rPr lang="fr-FR" sz="1600" dirty="0" smtClean="0">
                          <a:solidFill>
                            <a:srgbClr val="000000"/>
                          </a:solidFill>
                          <a:latin typeface="Times New Roman"/>
                          <a:ea typeface="Times New Roman"/>
                          <a:cs typeface="Times New Roman"/>
                        </a:rPr>
                        <a:t>……….…………</a:t>
                      </a:r>
                      <a:endParaRPr lang="en-US" sz="1600" dirty="0">
                        <a:latin typeface="Times New Roman"/>
                        <a:ea typeface="Times New Roman"/>
                        <a:cs typeface="Times New Roman"/>
                      </a:endParaRPr>
                    </a:p>
                    <a:p>
                      <a:pPr marL="0" marR="0" algn="l">
                        <a:lnSpc>
                          <a:spcPct val="150000"/>
                        </a:lnSpc>
                        <a:spcBef>
                          <a:spcPts val="0"/>
                        </a:spcBef>
                        <a:spcAft>
                          <a:spcPts val="0"/>
                        </a:spcAft>
                        <a:tabLst>
                          <a:tab pos="734060" algn="l"/>
                        </a:tabLst>
                      </a:pPr>
                      <a:r>
                        <a:rPr lang="fr-FR" sz="1600" dirty="0">
                          <a:solidFill>
                            <a:srgbClr val="000000"/>
                          </a:solidFill>
                          <a:latin typeface="Times New Roman"/>
                          <a:ea typeface="Times New Roman"/>
                          <a:cs typeface="Times New Roman"/>
                        </a:rPr>
                        <a:t>NON, REFUSE</a:t>
                      </a:r>
                      <a:r>
                        <a:rPr lang="fr-FR" sz="1600" dirty="0" smtClean="0">
                          <a:solidFill>
                            <a:srgbClr val="000000"/>
                          </a:solidFill>
                          <a:latin typeface="Times New Roman"/>
                          <a:ea typeface="Times New Roman"/>
                          <a:cs typeface="Times New Roman"/>
                        </a:rPr>
                        <a:t>…………………….………</a:t>
                      </a:r>
                      <a:endParaRPr lang="en-US" sz="1600" dirty="0">
                        <a:latin typeface="Times New Roman"/>
                        <a:ea typeface="Times New Roman"/>
                        <a:cs typeface="Times New Roman"/>
                      </a:endParaRPr>
                    </a:p>
                  </a:txBody>
                  <a:tcPr marL="66386" marR="66386" marT="24823" marB="248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600">
                          <a:solidFill>
                            <a:srgbClr val="000000"/>
                          </a:solidFill>
                          <a:latin typeface="Times New Roman"/>
                          <a:ea typeface="Times New Roman"/>
                          <a:cs typeface="Times New Roman"/>
                        </a:rPr>
                        <a:t>1</a:t>
                      </a:r>
                      <a:endParaRPr lang="en-US" sz="1600">
                        <a:latin typeface="Times New Roman"/>
                        <a:ea typeface="Times New Roman"/>
                        <a:cs typeface="Times New Roman"/>
                      </a:endParaRPr>
                    </a:p>
                    <a:p>
                      <a:pPr marL="0" marR="0" algn="l">
                        <a:lnSpc>
                          <a:spcPct val="150000"/>
                        </a:lnSpc>
                        <a:spcBef>
                          <a:spcPts val="0"/>
                        </a:spcBef>
                        <a:spcAft>
                          <a:spcPts val="0"/>
                        </a:spcAft>
                      </a:pPr>
                      <a:r>
                        <a:rPr lang="fr-FR" sz="1600">
                          <a:solidFill>
                            <a:srgbClr val="000000"/>
                          </a:solidFill>
                          <a:latin typeface="Times New Roman"/>
                          <a:ea typeface="Times New Roman"/>
                          <a:cs typeface="Times New Roman"/>
                        </a:rPr>
                        <a:t>2</a:t>
                      </a:r>
                      <a:endParaRPr lang="en-US" sz="1600">
                        <a:latin typeface="Times New Roman"/>
                        <a:ea typeface="Times New Roman"/>
                        <a:cs typeface="Times New Roman"/>
                      </a:endParaRPr>
                    </a:p>
                    <a:p>
                      <a:pPr marL="0" marR="0" algn="l">
                        <a:lnSpc>
                          <a:spcPct val="150000"/>
                        </a:lnSpc>
                        <a:spcBef>
                          <a:spcPts val="0"/>
                        </a:spcBef>
                        <a:spcAft>
                          <a:spcPts val="0"/>
                        </a:spcAft>
                      </a:pPr>
                      <a:r>
                        <a:rPr lang="fr-FR" sz="1600">
                          <a:solidFill>
                            <a:srgbClr val="000000"/>
                          </a:solidFill>
                          <a:latin typeface="Times New Roman"/>
                          <a:ea typeface="Times New Roman"/>
                          <a:cs typeface="Times New Roman"/>
                        </a:rPr>
                        <a:t>3</a:t>
                      </a:r>
                      <a:endParaRPr lang="en-US" sz="1600">
                        <a:latin typeface="Times New Roman"/>
                        <a:ea typeface="Times New Roman"/>
                        <a:cs typeface="Times New Roman"/>
                      </a:endParaRPr>
                    </a:p>
                    <a:p>
                      <a:pPr marL="0" marR="0" algn="l">
                        <a:lnSpc>
                          <a:spcPct val="150000"/>
                        </a:lnSpc>
                        <a:spcBef>
                          <a:spcPts val="0"/>
                        </a:spcBef>
                        <a:spcAft>
                          <a:spcPts val="0"/>
                        </a:spcAft>
                      </a:pPr>
                      <a:r>
                        <a:rPr lang="fr-FR" sz="1600">
                          <a:solidFill>
                            <a:srgbClr val="000000"/>
                          </a:solidFill>
                          <a:latin typeface="Times New Roman"/>
                          <a:ea typeface="Times New Roman"/>
                          <a:cs typeface="Times New Roman"/>
                        </a:rPr>
                        <a:t>4</a:t>
                      </a:r>
                      <a:endParaRPr lang="en-US" sz="1600">
                        <a:latin typeface="Times New Roman"/>
                        <a:ea typeface="Times New Roman"/>
                        <a:cs typeface="Times New Roman"/>
                      </a:endParaRPr>
                    </a:p>
                  </a:txBody>
                  <a:tcPr marL="66386" marR="66386" marT="24823" marB="248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253485">
                <a:tc>
                  <a:txBody>
                    <a:bodyPr/>
                    <a:lstStyle/>
                    <a:p>
                      <a:pPr marL="0" marR="0" algn="l">
                        <a:spcBef>
                          <a:spcPts val="0"/>
                        </a:spcBef>
                        <a:spcAft>
                          <a:spcPts val="0"/>
                        </a:spcAft>
                      </a:pPr>
                      <a:r>
                        <a:rPr lang="fr-FR" sz="1600">
                          <a:solidFill>
                            <a:srgbClr val="000000"/>
                          </a:solidFill>
                          <a:latin typeface="Times New Roman"/>
                          <a:ea typeface="Times New Roman"/>
                          <a:cs typeface="Times New Roman"/>
                        </a:rPr>
                        <a:t>85.</a:t>
                      </a:r>
                      <a:endParaRPr lang="en-US" sz="1600">
                        <a:latin typeface="Times New Roman"/>
                        <a:ea typeface="Times New Roman"/>
                        <a:cs typeface="Times New Roman"/>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dirty="0">
                          <a:solidFill>
                            <a:srgbClr val="000000"/>
                          </a:solidFill>
                          <a:latin typeface="Times New Roman"/>
                          <a:ea typeface="Times New Roman"/>
                          <a:cs typeface="Times New Roman"/>
                        </a:rPr>
                        <a:t>Résultat du test rapide de paludisme.                   </a:t>
                      </a:r>
                      <a:r>
                        <a:rPr lang="fr-FR" sz="1600" dirty="0">
                          <a:solidFill>
                            <a:srgbClr val="000000"/>
                          </a:solidFill>
                          <a:latin typeface="Arial"/>
                          <a:ea typeface="Times New Roman"/>
                          <a:cs typeface="Times New Roman"/>
                        </a:rPr>
                        <a:t> </a:t>
                      </a:r>
                      <a:r>
                        <a:rPr lang="fr-FR" sz="1600" i="1" dirty="0">
                          <a:solidFill>
                            <a:srgbClr val="000000"/>
                          </a:solidFill>
                          <a:latin typeface="Times New Roman"/>
                          <a:ea typeface="Times New Roman"/>
                          <a:cs typeface="Times New Roman"/>
                        </a:rPr>
                        <a:t>Si le premier résultat n'est pas détecté, répétez le test (une fois)</a:t>
                      </a:r>
                      <a:endParaRPr lang="en-US" sz="1600" dirty="0">
                        <a:solidFill>
                          <a:srgbClr val="000000"/>
                        </a:solidFill>
                        <a:latin typeface="Times New Roman"/>
                        <a:ea typeface="Times New Roman"/>
                        <a:cs typeface="Times New Roman"/>
                      </a:endParaRPr>
                    </a:p>
                  </a:txBody>
                  <a:tcPr marL="66386" marR="66386" marT="24823" marB="248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tabLst>
                          <a:tab pos="734060" algn="l"/>
                        </a:tabLst>
                      </a:pPr>
                      <a:r>
                        <a:rPr lang="fr-FR" sz="1600" dirty="0">
                          <a:solidFill>
                            <a:srgbClr val="000000"/>
                          </a:solidFill>
                          <a:latin typeface="Times New Roman"/>
                          <a:ea typeface="Times New Roman"/>
                          <a:cs typeface="Times New Roman"/>
                        </a:rPr>
                        <a:t>Positif </a:t>
                      </a:r>
                      <a:r>
                        <a:rPr lang="fr-FR" sz="1600" dirty="0" smtClean="0">
                          <a:solidFill>
                            <a:srgbClr val="000000"/>
                          </a:solidFill>
                          <a:latin typeface="Times New Roman"/>
                          <a:ea typeface="Times New Roman"/>
                          <a:cs typeface="Times New Roman"/>
                        </a:rPr>
                        <a:t>...........................................................</a:t>
                      </a:r>
                      <a:endParaRPr lang="en-US" sz="1600" dirty="0">
                        <a:latin typeface="Times New Roman"/>
                        <a:ea typeface="Times New Roman"/>
                        <a:cs typeface="Times New Roman"/>
                      </a:endParaRPr>
                    </a:p>
                    <a:p>
                      <a:pPr marL="0" marR="0" algn="l">
                        <a:lnSpc>
                          <a:spcPct val="150000"/>
                        </a:lnSpc>
                        <a:spcBef>
                          <a:spcPts val="0"/>
                        </a:spcBef>
                        <a:spcAft>
                          <a:spcPts val="0"/>
                        </a:spcAft>
                        <a:tabLst>
                          <a:tab pos="734060" algn="l"/>
                        </a:tabLst>
                      </a:pPr>
                      <a:r>
                        <a:rPr lang="fr-FR" sz="1600" dirty="0">
                          <a:solidFill>
                            <a:srgbClr val="000000"/>
                          </a:solidFill>
                          <a:latin typeface="Times New Roman"/>
                          <a:ea typeface="Times New Roman"/>
                          <a:cs typeface="Times New Roman"/>
                        </a:rPr>
                        <a:t>Négatif</a:t>
                      </a:r>
                      <a:r>
                        <a:rPr lang="fr-FR" sz="1600" dirty="0" smtClean="0">
                          <a:solidFill>
                            <a:srgbClr val="000000"/>
                          </a:solidFill>
                          <a:latin typeface="Times New Roman"/>
                          <a:ea typeface="Times New Roman"/>
                          <a:cs typeface="Times New Roman"/>
                        </a:rPr>
                        <a:t>..........................................................</a:t>
                      </a:r>
                      <a:endParaRPr lang="en-US" sz="1600" dirty="0">
                        <a:latin typeface="Times New Roman"/>
                        <a:ea typeface="Times New Roman"/>
                        <a:cs typeface="Times New Roman"/>
                      </a:endParaRPr>
                    </a:p>
                    <a:p>
                      <a:pPr marL="0" marR="0" algn="l">
                        <a:lnSpc>
                          <a:spcPct val="150000"/>
                        </a:lnSpc>
                        <a:spcBef>
                          <a:spcPts val="0"/>
                        </a:spcBef>
                        <a:spcAft>
                          <a:spcPts val="0"/>
                        </a:spcAft>
                        <a:tabLst>
                          <a:tab pos="734060" algn="l"/>
                        </a:tabLst>
                      </a:pPr>
                      <a:r>
                        <a:rPr lang="fr-FR" sz="1600" dirty="0">
                          <a:solidFill>
                            <a:srgbClr val="000000"/>
                          </a:solidFill>
                          <a:latin typeface="Times New Roman"/>
                          <a:ea typeface="Times New Roman"/>
                          <a:cs typeface="Times New Roman"/>
                        </a:rPr>
                        <a:t>Défaut de lecture  .........................................</a:t>
                      </a:r>
                      <a:endParaRPr lang="en-US" sz="1600" dirty="0">
                        <a:latin typeface="Times New Roman"/>
                        <a:ea typeface="Times New Roman"/>
                        <a:cs typeface="Times New Roman"/>
                      </a:endParaRPr>
                    </a:p>
                  </a:txBody>
                  <a:tcPr marL="66386" marR="66386" marT="24823" marB="248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1</a:t>
                      </a:r>
                      <a:endParaRPr lang="en-US" sz="1600" dirty="0">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2</a:t>
                      </a:r>
                      <a:endParaRPr lang="en-US" sz="1600" dirty="0">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3</a:t>
                      </a:r>
                      <a:endParaRPr lang="en-US" sz="1600" dirty="0">
                        <a:latin typeface="Times New Roman"/>
                        <a:ea typeface="Times New Roman"/>
                        <a:cs typeface="Times New Roman"/>
                      </a:endParaRPr>
                    </a:p>
                  </a:txBody>
                  <a:tcPr marL="66386" marR="66386" marT="24823" marB="248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bl>
          </a:graphicData>
        </a:graphic>
      </p:graphicFrame>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6858000"/>
        </p:xfrm>
        <a:graphic>
          <a:graphicData uri="http://schemas.openxmlformats.org/drawingml/2006/table">
            <a:tbl>
              <a:tblPr/>
              <a:tblGrid>
                <a:gridCol w="583387"/>
                <a:gridCol w="3315616"/>
                <a:gridCol w="3222345"/>
                <a:gridCol w="647395"/>
                <a:gridCol w="1375257"/>
              </a:tblGrid>
              <a:tr h="2692769">
                <a:tc>
                  <a:txBody>
                    <a:bodyPr/>
                    <a:lstStyle/>
                    <a:p>
                      <a:pPr marL="0" marR="0" algn="l">
                        <a:spcBef>
                          <a:spcPts val="0"/>
                        </a:spcBef>
                        <a:spcAft>
                          <a:spcPts val="0"/>
                        </a:spcAft>
                      </a:pPr>
                      <a:endParaRPr lang="fr-FR" sz="1600" dirty="0">
                        <a:solidFill>
                          <a:srgbClr val="000000"/>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4">
                  <a:txBody>
                    <a:bodyPr/>
                    <a:lstStyle/>
                    <a:p>
                      <a:pPr marL="0" marR="0" algn="l">
                        <a:spcBef>
                          <a:spcPts val="0"/>
                        </a:spcBef>
                        <a:spcAft>
                          <a:spcPts val="0"/>
                        </a:spcAft>
                        <a:tabLst>
                          <a:tab pos="-444500" algn="l"/>
                          <a:tab pos="0" algn="l"/>
                          <a:tab pos="411480" algn="l"/>
                          <a:tab pos="914400" algn="l"/>
                        </a:tabLst>
                      </a:pPr>
                      <a:r>
                        <a:rPr lang="fr-FR" sz="1600" i="1" dirty="0">
                          <a:solidFill>
                            <a:srgbClr val="000000"/>
                          </a:solidFill>
                          <a:latin typeface="Times New Roman"/>
                          <a:ea typeface="Times New Roman"/>
                          <a:cs typeface="Times New Roman"/>
                        </a:rPr>
                        <a:t>Vérifiez:</a:t>
                      </a:r>
                      <a:endParaRPr lang="en-US" sz="1600" dirty="0">
                        <a:solidFill>
                          <a:srgbClr val="000000"/>
                        </a:solidFill>
                        <a:latin typeface="Times New Roman"/>
                        <a:ea typeface="Times New Roman"/>
                        <a:cs typeface="Times New Roman"/>
                      </a:endParaRPr>
                    </a:p>
                    <a:p>
                      <a:pPr marL="0" marR="0" algn="l">
                        <a:spcBef>
                          <a:spcPts val="0"/>
                        </a:spcBef>
                        <a:spcAft>
                          <a:spcPts val="290"/>
                        </a:spcAft>
                        <a:tabLst>
                          <a:tab pos="-444500" algn="l"/>
                          <a:tab pos="0" algn="l"/>
                          <a:tab pos="411480" algn="l"/>
                          <a:tab pos="914400" algn="l"/>
                        </a:tabLst>
                      </a:pPr>
                      <a:r>
                        <a:rPr lang="fr-FR" sz="1600" i="1" dirty="0">
                          <a:solidFill>
                            <a:srgbClr val="000000"/>
                          </a:solidFill>
                          <a:latin typeface="Times New Roman"/>
                          <a:ea typeface="Times New Roman"/>
                          <a:cs typeface="Times New Roman"/>
                        </a:rPr>
                        <a:t>Si le résultat du test de paludisme est positif, lire la déclaration suivante à la mère/fournisseur de soins de santé de (</a:t>
                      </a:r>
                      <a:r>
                        <a:rPr lang="fr-FR" sz="1600" i="1" u="sng" dirty="0">
                          <a:solidFill>
                            <a:srgbClr val="000000"/>
                          </a:solidFill>
                          <a:latin typeface="Times New Roman"/>
                          <a:ea typeface="Times New Roman"/>
                          <a:cs typeface="Times New Roman"/>
                        </a:rPr>
                        <a:t>Nom</a:t>
                      </a:r>
                      <a:r>
                        <a:rPr lang="fr-FR" sz="1600" i="1" dirty="0">
                          <a:solidFill>
                            <a:srgbClr val="000000"/>
                          </a:solidFill>
                          <a:latin typeface="Times New Roman"/>
                          <a:ea typeface="Times New Roman"/>
                          <a:cs typeface="Times New Roman"/>
                        </a:rPr>
                        <a:t>): </a:t>
                      </a:r>
                      <a:endParaRPr lang="en-US" sz="1600" dirty="0">
                        <a:solidFill>
                          <a:srgbClr val="000000"/>
                        </a:solidFill>
                        <a:latin typeface="Times New Roman"/>
                        <a:ea typeface="Times New Roman"/>
                        <a:cs typeface="Times New Roman"/>
                      </a:endParaRPr>
                    </a:p>
                    <a:p>
                      <a:pPr marL="0" marR="0" algn="l">
                        <a:spcBef>
                          <a:spcPts val="0"/>
                        </a:spcBef>
                        <a:spcAft>
                          <a:spcPts val="290"/>
                        </a:spcAft>
                        <a:tabLst>
                          <a:tab pos="-444500" algn="l"/>
                          <a:tab pos="0" algn="l"/>
                          <a:tab pos="411480" algn="l"/>
                          <a:tab pos="914400" algn="l"/>
                        </a:tabLst>
                      </a:pPr>
                      <a:r>
                        <a:rPr lang="fr-FR" sz="1600" dirty="0">
                          <a:solidFill>
                            <a:srgbClr val="000000"/>
                          </a:solidFill>
                          <a:latin typeface="Times New Roman"/>
                          <a:ea typeface="Times New Roman"/>
                          <a:cs typeface="Times New Roman"/>
                        </a:rPr>
                        <a:t>D’après le test de paludisme, (</a:t>
                      </a:r>
                      <a:r>
                        <a:rPr lang="fr-FR" sz="1600" u="sng" dirty="0">
                          <a:solidFill>
                            <a:srgbClr val="000000"/>
                          </a:solidFill>
                          <a:latin typeface="Times New Roman"/>
                          <a:ea typeface="Times New Roman"/>
                          <a:cs typeface="Times New Roman"/>
                        </a:rPr>
                        <a:t>Nom</a:t>
                      </a:r>
                      <a:r>
                        <a:rPr lang="fr-FR" sz="1600" dirty="0">
                          <a:solidFill>
                            <a:srgbClr val="000000"/>
                          </a:solidFill>
                          <a:latin typeface="Times New Roman"/>
                          <a:ea typeface="Times New Roman"/>
                          <a:cs typeface="Times New Roman"/>
                        </a:rPr>
                        <a:t>) a été testé positif. Nous tenons à vous orienter vers l'établissement de santé de votre localité pour votre enfant. Ceci vous permettra d'obtenir un traitement approprié pour la condition. Acceptez-vous le renvoi à l'établissement de santé? </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i="1" u="sng" dirty="0">
                          <a:solidFill>
                            <a:srgbClr val="000000"/>
                          </a:solidFill>
                          <a:latin typeface="Times New Roman"/>
                          <a:ea typeface="Times New Roman"/>
                          <a:cs typeface="Times New Roman"/>
                        </a:rPr>
                        <a:t>Si oui</a:t>
                      </a:r>
                      <a:r>
                        <a:rPr lang="fr-FR" sz="1600" i="1" dirty="0">
                          <a:solidFill>
                            <a:srgbClr val="000000"/>
                          </a:solidFill>
                          <a:latin typeface="Times New Roman"/>
                          <a:ea typeface="Times New Roman"/>
                          <a:cs typeface="Times New Roman"/>
                        </a:rPr>
                        <a:t>, donnez-lui une carte de renvoi</a:t>
                      </a:r>
                      <a:endParaRPr lang="en-US" sz="1600" dirty="0">
                        <a:solidFill>
                          <a:srgbClr val="000000"/>
                        </a:solidFill>
                        <a:latin typeface="Times New Roman"/>
                        <a:ea typeface="Times New Roman"/>
                        <a:cs typeface="Times New Roman"/>
                      </a:endParaRPr>
                    </a:p>
                    <a:p>
                      <a:pPr marL="0" marR="0" algn="l">
                        <a:spcBef>
                          <a:spcPts val="0"/>
                        </a:spcBef>
                        <a:spcAft>
                          <a:spcPts val="290"/>
                        </a:spcAft>
                        <a:tabLst>
                          <a:tab pos="-444500" algn="l"/>
                          <a:tab pos="0" algn="l"/>
                          <a:tab pos="411480" algn="l"/>
                          <a:tab pos="914400" algn="l"/>
                        </a:tabLst>
                      </a:pPr>
                      <a:r>
                        <a:rPr lang="fr-FR" sz="1600" i="1" u="sng" dirty="0">
                          <a:solidFill>
                            <a:srgbClr val="000000"/>
                          </a:solidFill>
                          <a:latin typeface="Times New Roman"/>
                          <a:ea typeface="Times New Roman"/>
                          <a:cs typeface="Times New Roman"/>
                        </a:rPr>
                        <a:t>Si non</a:t>
                      </a:r>
                      <a:r>
                        <a:rPr lang="fr-FR" sz="1600" i="1" dirty="0">
                          <a:solidFill>
                            <a:srgbClr val="000000"/>
                          </a:solidFill>
                          <a:latin typeface="Times New Roman"/>
                          <a:ea typeface="Times New Roman"/>
                          <a:cs typeface="Times New Roman"/>
                        </a:rPr>
                        <a:t>, donnez-lui la brochure d'information de santé sur le paludisme.</a:t>
                      </a:r>
                      <a:endParaRPr lang="en-US" sz="1600" dirty="0">
                        <a:solidFill>
                          <a:srgbClr val="000000"/>
                        </a:solidFill>
                        <a:latin typeface="Times New Roman"/>
                        <a:ea typeface="Times New Roman"/>
                        <a:cs typeface="Times New Roman"/>
                      </a:endParaRPr>
                    </a:p>
                  </a:txBody>
                  <a:tcPr marL="66386" marR="66386" marT="24823" marB="248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23552">
                <a:tc>
                  <a:txBody>
                    <a:bodyPr/>
                    <a:lstStyle/>
                    <a:p>
                      <a:pPr marL="0" marR="0" algn="l">
                        <a:spcBef>
                          <a:spcPts val="0"/>
                        </a:spcBef>
                        <a:spcAft>
                          <a:spcPts val="0"/>
                        </a:spcAft>
                      </a:pPr>
                      <a:r>
                        <a:rPr lang="fr-FR" sz="1600">
                          <a:solidFill>
                            <a:srgbClr val="000000"/>
                          </a:solidFill>
                          <a:latin typeface="Times New Roman"/>
                          <a:ea typeface="Times New Roman"/>
                          <a:cs typeface="Times New Roman"/>
                        </a:rPr>
                        <a:t>86.</a:t>
                      </a:r>
                      <a:endParaRPr lang="en-US" sz="1600">
                        <a:solidFill>
                          <a:srgbClr val="000000"/>
                        </a:solidFill>
                        <a:latin typeface="Times New Roman"/>
                        <a:ea typeface="Times New Roman"/>
                        <a:cs typeface="Times New Roman"/>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290"/>
                        </a:spcAft>
                        <a:tabLst>
                          <a:tab pos="-914400" algn="l"/>
                        </a:tabLst>
                      </a:pPr>
                      <a:r>
                        <a:rPr lang="fr-FR" sz="1600" dirty="0">
                          <a:solidFill>
                            <a:srgbClr val="000000"/>
                          </a:solidFill>
                          <a:latin typeface="Times New Roman"/>
                          <a:ea typeface="Times New Roman"/>
                          <a:cs typeface="Times New Roman"/>
                        </a:rPr>
                        <a:t>Niveau d’hémoglobine (g/dl)</a:t>
                      </a:r>
                      <a:endParaRPr lang="en-US" sz="1600" dirty="0">
                        <a:solidFill>
                          <a:srgbClr val="000000"/>
                        </a:solidFill>
                        <a:latin typeface="Times New Roman"/>
                        <a:ea typeface="Times New Roman"/>
                        <a:cs typeface="Times New Roman"/>
                      </a:endParaRPr>
                    </a:p>
                  </a:txBody>
                  <a:tcPr marL="66386" marR="66386" marT="24823" marB="248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endParaRPr lang="fr-FR" sz="1600">
                        <a:solidFill>
                          <a:srgbClr val="000000"/>
                        </a:solidFill>
                        <a:latin typeface="Times New Roman"/>
                        <a:ea typeface="Times New Roman"/>
                        <a:cs typeface="Times New Roman"/>
                      </a:endParaRPr>
                    </a:p>
                    <a:p>
                      <a:pPr marL="137160" marR="0" indent="-137160" algn="l">
                        <a:spcBef>
                          <a:spcPts val="0"/>
                        </a:spcBef>
                        <a:spcAft>
                          <a:spcPts val="0"/>
                        </a:spcAft>
                        <a:tabLst>
                          <a:tab pos="2503170" algn="r"/>
                          <a:tab pos="285750" algn="l"/>
                          <a:tab pos="2503170" algn="r"/>
                        </a:tabLst>
                      </a:pPr>
                      <a:r>
                        <a:rPr lang="fr-FR" sz="1600">
                          <a:solidFill>
                            <a:srgbClr val="000000"/>
                          </a:solidFill>
                          <a:latin typeface="Times New Roman"/>
                          <a:ea typeface="Times New Roman"/>
                          <a:cs typeface="Times New Roman"/>
                        </a:rPr>
                        <a:t>	_____ _____._____ g/dL</a:t>
                      </a:r>
                      <a:endParaRPr lang="en-US" sz="1600">
                        <a:solidFill>
                          <a:srgbClr val="000000"/>
                        </a:solidFill>
                        <a:latin typeface="Arial"/>
                        <a:ea typeface="Times New Roman"/>
                        <a:cs typeface="Times New Roman"/>
                      </a:endParaRPr>
                    </a:p>
                  </a:txBody>
                  <a:tcPr marL="66386" marR="66386" marT="24823" marB="248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endParaRPr lang="fr-FR" sz="900">
                        <a:solidFill>
                          <a:srgbClr val="000000"/>
                        </a:solidFill>
                        <a:latin typeface="Times New Roman"/>
                        <a:ea typeface="Times New Roman"/>
                        <a:cs typeface="Times New Roman"/>
                      </a:endParaRPr>
                    </a:p>
                  </a:txBody>
                  <a:tcPr marL="66386" marR="66386" marT="24823" marB="248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900">
                          <a:solidFill>
                            <a:srgbClr val="000000"/>
                          </a:solidFill>
                          <a:latin typeface="Times New Roman"/>
                          <a:ea typeface="Times New Roman"/>
                          <a:cs typeface="Times New Roman"/>
                        </a:rPr>
                        <a:t>HAEMOGLOB</a:t>
                      </a:r>
                      <a:endParaRPr lang="en-US" sz="1100">
                        <a:solidFill>
                          <a:srgbClr val="000000"/>
                        </a:solidFill>
                        <a:latin typeface="Times New Roman"/>
                        <a:ea typeface="Times New Roman"/>
                        <a:cs typeface="Times New Roman"/>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3541679">
                <a:tc>
                  <a:txBody>
                    <a:bodyPr/>
                    <a:lstStyle/>
                    <a:p>
                      <a:pPr marL="0" marR="0" algn="l">
                        <a:spcBef>
                          <a:spcPts val="0"/>
                        </a:spcBef>
                        <a:spcAft>
                          <a:spcPts val="0"/>
                        </a:spcAft>
                        <a:tabLst>
                          <a:tab pos="-444500" algn="l"/>
                          <a:tab pos="0" algn="l"/>
                          <a:tab pos="411480" algn="l"/>
                          <a:tab pos="914400" algn="l"/>
                        </a:tabLst>
                      </a:pPr>
                      <a:endParaRPr lang="fr-FR" sz="1600">
                        <a:solidFill>
                          <a:srgbClr val="000000"/>
                        </a:solidFill>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4">
                  <a:txBody>
                    <a:bodyPr/>
                    <a:lstStyle/>
                    <a:p>
                      <a:pPr marL="0" marR="0" algn="l">
                        <a:spcBef>
                          <a:spcPts val="0"/>
                        </a:spcBef>
                        <a:spcAft>
                          <a:spcPts val="0"/>
                        </a:spcAft>
                        <a:tabLst>
                          <a:tab pos="-444500" algn="l"/>
                          <a:tab pos="0" algn="l"/>
                          <a:tab pos="411480" algn="l"/>
                          <a:tab pos="914400" algn="l"/>
                        </a:tabLst>
                      </a:pPr>
                      <a:r>
                        <a:rPr lang="fr-FR" sz="1600" i="1" dirty="0">
                          <a:solidFill>
                            <a:srgbClr val="000000"/>
                          </a:solidFill>
                          <a:latin typeface="Times New Roman"/>
                          <a:ea typeface="Times New Roman"/>
                          <a:cs typeface="Times New Roman"/>
                        </a:rPr>
                        <a:t>Vérifiez:</a:t>
                      </a:r>
                      <a:endParaRPr lang="en-US" sz="1600" dirty="0">
                        <a:solidFill>
                          <a:srgbClr val="000000"/>
                        </a:solidFill>
                        <a:latin typeface="Times New Roman"/>
                        <a:ea typeface="Times New Roman"/>
                        <a:cs typeface="Times New Roman"/>
                      </a:endParaRPr>
                    </a:p>
                    <a:p>
                      <a:pPr marL="0" marR="0" algn="l">
                        <a:spcBef>
                          <a:spcPts val="0"/>
                        </a:spcBef>
                        <a:spcAft>
                          <a:spcPts val="290"/>
                        </a:spcAft>
                        <a:tabLst>
                          <a:tab pos="-444500" algn="l"/>
                          <a:tab pos="0" algn="l"/>
                          <a:tab pos="411480" algn="l"/>
                          <a:tab pos="914400" algn="l"/>
                        </a:tabLst>
                      </a:pPr>
                      <a:r>
                        <a:rPr lang="fr-FR" sz="1600" i="1" dirty="0">
                          <a:solidFill>
                            <a:srgbClr val="000000"/>
                          </a:solidFill>
                          <a:latin typeface="Times New Roman"/>
                          <a:ea typeface="Times New Roman"/>
                          <a:cs typeface="Times New Roman"/>
                        </a:rPr>
                        <a:t>Si le taux d'hémoglobine est en dessous du seuil*</a:t>
                      </a:r>
                      <a:endParaRPr lang="en-US" sz="1600" dirty="0">
                        <a:solidFill>
                          <a:srgbClr val="000000"/>
                        </a:solidFill>
                        <a:latin typeface="Times New Roman"/>
                        <a:ea typeface="Times New Roman"/>
                        <a:cs typeface="Times New Roman"/>
                      </a:endParaRPr>
                    </a:p>
                    <a:p>
                      <a:pPr marL="0" marR="0" algn="l">
                        <a:spcBef>
                          <a:spcPts val="0"/>
                        </a:spcBef>
                        <a:spcAft>
                          <a:spcPts val="290"/>
                        </a:spcAft>
                        <a:tabLst>
                          <a:tab pos="-444500" algn="l"/>
                          <a:tab pos="0" algn="l"/>
                          <a:tab pos="411480" algn="l"/>
                          <a:tab pos="914400" algn="l"/>
                        </a:tabLst>
                      </a:pPr>
                      <a:r>
                        <a:rPr lang="fr-FR" sz="1600" i="1" dirty="0">
                          <a:solidFill>
                            <a:srgbClr val="000000"/>
                          </a:solidFill>
                          <a:latin typeface="Times New Roman"/>
                          <a:ea typeface="Times New Roman"/>
                          <a:cs typeface="Times New Roman"/>
                        </a:rPr>
                        <a:t> (&lt;11 </a:t>
                      </a:r>
                      <a:r>
                        <a:rPr lang="fr-FR" sz="1600" i="1" dirty="0" err="1">
                          <a:solidFill>
                            <a:srgbClr val="000000"/>
                          </a:solidFill>
                          <a:latin typeface="Times New Roman"/>
                          <a:ea typeface="Times New Roman"/>
                          <a:cs typeface="Times New Roman"/>
                        </a:rPr>
                        <a:t>gm</a:t>
                      </a:r>
                      <a:r>
                        <a:rPr lang="fr-FR" sz="1600" i="1" dirty="0">
                          <a:solidFill>
                            <a:srgbClr val="000000"/>
                          </a:solidFill>
                          <a:latin typeface="Times New Roman"/>
                          <a:ea typeface="Times New Roman"/>
                          <a:cs typeface="Times New Roman"/>
                        </a:rPr>
                        <a:t> /dl pour les enfants de 6 à 59 mois) si non donner le résultat de l’hémoglobine à la mère</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i="1" dirty="0">
                          <a:solidFill>
                            <a:srgbClr val="000000"/>
                          </a:solidFill>
                          <a:latin typeface="Times New Roman"/>
                          <a:ea typeface="Times New Roman"/>
                          <a:cs typeface="Times New Roman"/>
                        </a:rPr>
                        <a:t>Mesure et offre de renvoi pour une future enquête et un traitement pour son enfant et lui lire la déclaration suivante: </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Nous avons détecté un faible niveau d'hémoglobine dans le sang de votre enfant. Nous tenons de vous orienter vers l'établissement de santé le plus proche de votre localité pour traiter votre enfant. Ceci vous permettra d'obtenir un traitement approprié. Acceptez-vous le renvoi à l'établissement de santé? </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i="1" u="sng" dirty="0">
                          <a:solidFill>
                            <a:srgbClr val="000000"/>
                          </a:solidFill>
                          <a:latin typeface="Times New Roman"/>
                          <a:ea typeface="Times New Roman"/>
                          <a:cs typeface="Times New Roman"/>
                        </a:rPr>
                        <a:t>Si oui</a:t>
                      </a:r>
                      <a:r>
                        <a:rPr lang="fr-FR" sz="1600" i="1" dirty="0">
                          <a:solidFill>
                            <a:srgbClr val="000000"/>
                          </a:solidFill>
                          <a:latin typeface="Times New Roman"/>
                          <a:ea typeface="Times New Roman"/>
                          <a:cs typeface="Times New Roman"/>
                        </a:rPr>
                        <a:t>, donnez une carte de renvoi</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i="1" u="sng" dirty="0">
                          <a:solidFill>
                            <a:srgbClr val="000000"/>
                          </a:solidFill>
                          <a:latin typeface="Times New Roman"/>
                          <a:ea typeface="Times New Roman"/>
                          <a:cs typeface="Times New Roman"/>
                        </a:rPr>
                        <a:t>Si non</a:t>
                      </a:r>
                      <a:r>
                        <a:rPr lang="fr-FR" sz="1600" i="1" dirty="0">
                          <a:solidFill>
                            <a:srgbClr val="000000"/>
                          </a:solidFill>
                          <a:latin typeface="Times New Roman"/>
                          <a:ea typeface="Times New Roman"/>
                          <a:cs typeface="Times New Roman"/>
                        </a:rPr>
                        <a:t>,  lui donner la brochure d'information de santé sur le paludisme.</a:t>
                      </a:r>
                      <a:endParaRPr lang="en-US" sz="1600" dirty="0">
                        <a:solidFill>
                          <a:srgbClr val="000000"/>
                        </a:solidFill>
                        <a:latin typeface="Times New Roman"/>
                        <a:ea typeface="Times New Roman"/>
                        <a:cs typeface="Times New Roman"/>
                      </a:endParaRPr>
                    </a:p>
                  </a:txBody>
                  <a:tcPr marL="66386" marR="66386" marT="24823" marB="248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7065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3600"/>
            <a:ext cx="8229600" cy="1143000"/>
          </a:xfrm>
        </p:spPr>
        <p:txBody>
          <a:bodyPr/>
          <a:lstStyle/>
          <a:p>
            <a:r>
              <a:rPr lang="en-US" dirty="0" smtClean="0"/>
              <a:t>Module – Anthropometry</a:t>
            </a:r>
            <a:br>
              <a:rPr lang="en-US" dirty="0" smtClean="0"/>
            </a:br>
            <a:r>
              <a:rPr lang="en-US" dirty="0" smtClean="0"/>
              <a:t>(to be completed by the interviewer)</a:t>
            </a:r>
            <a:endParaRPr lang="en-US"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0"/>
          <a:ext cx="9144002" cy="6858001"/>
        </p:xfrm>
        <a:graphic>
          <a:graphicData uri="http://schemas.openxmlformats.org/drawingml/2006/table">
            <a:tbl>
              <a:tblPr/>
              <a:tblGrid>
                <a:gridCol w="686661"/>
                <a:gridCol w="3902561"/>
                <a:gridCol w="3792781"/>
                <a:gridCol w="761999"/>
              </a:tblGrid>
              <a:tr h="597514">
                <a:tc>
                  <a:txBody>
                    <a:bodyPr/>
                    <a:lstStyle/>
                    <a:p>
                      <a:pPr marL="0" marR="0" algn="l">
                        <a:spcBef>
                          <a:spcPts val="0"/>
                        </a:spcBef>
                        <a:spcAft>
                          <a:spcPts val="0"/>
                        </a:spcAft>
                      </a:pPr>
                      <a:r>
                        <a:rPr lang="fr-FR" sz="1600" b="1" dirty="0">
                          <a:solidFill>
                            <a:srgbClr val="000000"/>
                          </a:solidFill>
                          <a:latin typeface="Times New Roman"/>
                          <a:ea typeface="Times New Roman"/>
                          <a:cs typeface="Times New Roman"/>
                        </a:rPr>
                        <a:t>No.</a:t>
                      </a:r>
                      <a:endParaRPr lang="en-US" sz="1600" dirty="0">
                        <a:latin typeface="Times New Roman"/>
                        <a:ea typeface="Times New Roman"/>
                        <a:cs typeface="Times New Roman"/>
                      </a:endParaRPr>
                    </a:p>
                  </a:txBody>
                  <a:tcPr marL="62345" marR="6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b="1">
                          <a:solidFill>
                            <a:srgbClr val="000000"/>
                          </a:solidFill>
                          <a:latin typeface="Times New Roman"/>
                          <a:ea typeface="Times New Roman"/>
                          <a:cs typeface="Times New Roman"/>
                        </a:rPr>
                        <a:t>QUESTIONS</a:t>
                      </a:r>
                      <a:endParaRPr lang="en-US" sz="1600">
                        <a:latin typeface="Times New Roman"/>
                        <a:ea typeface="Times New Roman"/>
                        <a:cs typeface="Times New Roman"/>
                      </a:endParaRPr>
                    </a:p>
                  </a:txBody>
                  <a:tcPr marL="66386" marR="66386" marT="24823" marB="248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marL="0" marR="0" algn="l">
                        <a:spcBef>
                          <a:spcPts val="0"/>
                        </a:spcBef>
                        <a:spcAft>
                          <a:spcPts val="0"/>
                        </a:spcAft>
                      </a:pPr>
                      <a:r>
                        <a:rPr lang="fr-FR" sz="1600" b="1">
                          <a:solidFill>
                            <a:srgbClr val="000000"/>
                          </a:solidFill>
                          <a:latin typeface="Times New Roman"/>
                          <a:ea typeface="Times New Roman"/>
                          <a:cs typeface="Times New Roman"/>
                        </a:rPr>
                        <a:t>CATEGORIES de CODAGE</a:t>
                      </a:r>
                      <a:endParaRPr lang="en-US" sz="1600">
                        <a:latin typeface="Times New Roman"/>
                        <a:ea typeface="Times New Roman"/>
                        <a:cs typeface="Times New Roman"/>
                      </a:endParaRPr>
                    </a:p>
                  </a:txBody>
                  <a:tcPr marL="66386" marR="66386" marT="24823" marB="248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r>
              <a:tr h="597514">
                <a:tc>
                  <a:txBody>
                    <a:bodyPr/>
                    <a:lstStyle/>
                    <a:p>
                      <a:pPr marL="0" marR="0" algn="l">
                        <a:spcBef>
                          <a:spcPts val="0"/>
                        </a:spcBef>
                        <a:spcAft>
                          <a:spcPts val="0"/>
                        </a:spcAft>
                      </a:pPr>
                      <a:r>
                        <a:rPr lang="fr-FR" sz="1600">
                          <a:solidFill>
                            <a:srgbClr val="000000"/>
                          </a:solidFill>
                          <a:latin typeface="Times New Roman"/>
                          <a:ea typeface="Times New Roman"/>
                          <a:cs typeface="Times New Roman"/>
                        </a:rPr>
                        <a:t>80.</a:t>
                      </a:r>
                      <a:endParaRPr lang="en-US" sz="1600">
                        <a:latin typeface="Times New Roman"/>
                        <a:ea typeface="Times New Roman"/>
                        <a:cs typeface="Times New Roman"/>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a:solidFill>
                            <a:srgbClr val="000000"/>
                          </a:solidFill>
                          <a:latin typeface="Times New Roman"/>
                          <a:ea typeface="Times New Roman"/>
                          <a:cs typeface="Times New Roman"/>
                        </a:rPr>
                        <a:t>Nom et numéro de l’anthropométriste :</a:t>
                      </a:r>
                      <a:endParaRPr lang="en-US" sz="1600">
                        <a:latin typeface="Times New Roman"/>
                        <a:ea typeface="Times New Roman"/>
                        <a:cs typeface="Times New Roman"/>
                      </a:endParaRPr>
                    </a:p>
                  </a:txBody>
                  <a:tcPr marL="66386" marR="66386" marT="24823" marB="248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a:solidFill>
                            <a:srgbClr val="000000"/>
                          </a:solidFill>
                          <a:latin typeface="Times New Roman"/>
                          <a:ea typeface="Times New Roman"/>
                          <a:cs typeface="Times New Roman"/>
                        </a:rPr>
                        <a:t>Nom: _______________  Non: ___ ___</a:t>
                      </a:r>
                      <a:endParaRPr lang="en-US" sz="1600">
                        <a:latin typeface="Times New Roman"/>
                        <a:ea typeface="Times New Roman"/>
                        <a:cs typeface="Times New Roman"/>
                      </a:endParaRPr>
                    </a:p>
                  </a:txBody>
                  <a:tcPr marL="66386" marR="66386" marT="24823" marB="248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endParaRPr lang="fr-FR" sz="1600">
                        <a:solidFill>
                          <a:srgbClr val="000000"/>
                        </a:solidFill>
                        <a:latin typeface="Times New Roman"/>
                        <a:ea typeface="Times New Roman"/>
                        <a:cs typeface="Times New Roman"/>
                      </a:endParaRPr>
                    </a:p>
                  </a:txBody>
                  <a:tcPr marL="66386" marR="66386" marT="24823" marB="248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583267">
                <a:tc>
                  <a:txBody>
                    <a:bodyPr/>
                    <a:lstStyle/>
                    <a:p>
                      <a:pPr marL="0" marR="0" algn="l">
                        <a:spcBef>
                          <a:spcPts val="0"/>
                        </a:spcBef>
                        <a:spcAft>
                          <a:spcPts val="0"/>
                        </a:spcAft>
                      </a:pPr>
                      <a:r>
                        <a:rPr lang="fr-FR" sz="1600">
                          <a:solidFill>
                            <a:srgbClr val="000000"/>
                          </a:solidFill>
                          <a:latin typeface="Times New Roman"/>
                          <a:ea typeface="Times New Roman"/>
                          <a:cs typeface="Times New Roman"/>
                        </a:rPr>
                        <a:t>81.</a:t>
                      </a:r>
                      <a:endParaRPr lang="en-US" sz="1600">
                        <a:latin typeface="Times New Roman"/>
                        <a:ea typeface="Times New Roman"/>
                        <a:cs typeface="Times New Roman"/>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dirty="0">
                          <a:solidFill>
                            <a:srgbClr val="000000"/>
                          </a:solidFill>
                          <a:latin typeface="Times New Roman"/>
                          <a:ea typeface="Times New Roman"/>
                          <a:cs typeface="Times New Roman"/>
                        </a:rPr>
                        <a:t>Poids de l’enfant: </a:t>
                      </a:r>
                      <a:endParaRPr lang="en-US" sz="1600" dirty="0">
                        <a:latin typeface="Times New Roman"/>
                        <a:ea typeface="Times New Roman"/>
                        <a:cs typeface="Times New Roman"/>
                      </a:endParaRPr>
                    </a:p>
                  </a:txBody>
                  <a:tcPr marL="66386" marR="66386" marT="24823" marB="248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dirty="0" smtClean="0">
                          <a:solidFill>
                            <a:srgbClr val="000000"/>
                          </a:solidFill>
                          <a:latin typeface="Times New Roman"/>
                          <a:ea typeface="Times New Roman"/>
                          <a:cs typeface="Times New Roman"/>
                        </a:rPr>
                        <a:t>                                                              Kilogrammes </a:t>
                      </a:r>
                      <a:r>
                        <a:rPr lang="fr-FR" sz="1600" dirty="0">
                          <a:solidFill>
                            <a:srgbClr val="000000"/>
                          </a:solidFill>
                          <a:latin typeface="Times New Roman"/>
                          <a:ea typeface="Times New Roman"/>
                          <a:cs typeface="Times New Roman"/>
                        </a:rPr>
                        <a:t>(kg)  </a:t>
                      </a:r>
                      <a:r>
                        <a:rPr lang="fr-FR" sz="1600" dirty="0" smtClean="0">
                          <a:solidFill>
                            <a:srgbClr val="000000"/>
                          </a:solidFill>
                          <a:latin typeface="Times New Roman"/>
                          <a:ea typeface="Times New Roman"/>
                          <a:cs typeface="Times New Roman"/>
                        </a:rPr>
                        <a:t>.......................__ </a:t>
                      </a:r>
                      <a:r>
                        <a:rPr lang="fr-FR" sz="1600" dirty="0">
                          <a:solidFill>
                            <a:srgbClr val="000000"/>
                          </a:solidFill>
                          <a:latin typeface="Times New Roman"/>
                          <a:ea typeface="Times New Roman"/>
                          <a:cs typeface="Times New Roman"/>
                        </a:rPr>
                        <a:t>__.__</a:t>
                      </a:r>
                      <a:endParaRPr lang="en-US" sz="1600" dirty="0">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Poids non mesuré  ................................</a:t>
                      </a:r>
                      <a:endParaRPr lang="en-US" sz="1600" dirty="0">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Préciser la raison de ce manque de mesure:</a:t>
                      </a:r>
                      <a:endParaRPr lang="en-US" sz="1600" dirty="0">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________________________________</a:t>
                      </a:r>
                      <a:endParaRPr lang="en-US" sz="1600" dirty="0">
                        <a:latin typeface="Times New Roman"/>
                        <a:ea typeface="Times New Roman"/>
                        <a:cs typeface="Times New Roman"/>
                      </a:endParaRPr>
                    </a:p>
                  </a:txBody>
                  <a:tcPr marL="66386" marR="66386" marT="24823" marB="248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a:solidFill>
                            <a:srgbClr val="000000"/>
                          </a:solidFill>
                          <a:latin typeface="Times New Roman"/>
                          <a:ea typeface="Times New Roman"/>
                          <a:cs typeface="Times New Roman"/>
                        </a:rPr>
                        <a:t>           </a:t>
                      </a:r>
                      <a:endParaRPr lang="en-US" sz="1600">
                        <a:latin typeface="Times New Roman"/>
                        <a:ea typeface="Times New Roman"/>
                        <a:cs typeface="Times New Roman"/>
                      </a:endParaRPr>
                    </a:p>
                    <a:p>
                      <a:pPr marL="0" marR="0" algn="l">
                        <a:spcBef>
                          <a:spcPts val="0"/>
                        </a:spcBef>
                        <a:spcAft>
                          <a:spcPts val="0"/>
                        </a:spcAft>
                      </a:pPr>
                      <a:r>
                        <a:rPr lang="fr-FR" sz="1600">
                          <a:solidFill>
                            <a:srgbClr val="000000"/>
                          </a:solidFill>
                          <a:latin typeface="Times New Roman"/>
                          <a:ea typeface="Times New Roman"/>
                          <a:cs typeface="Times New Roman"/>
                        </a:rPr>
                        <a:t>          99.8</a:t>
                      </a:r>
                      <a:endParaRPr lang="en-US" sz="1600">
                        <a:latin typeface="Times New Roman"/>
                        <a:ea typeface="Times New Roman"/>
                        <a:cs typeface="Times New Roman"/>
                      </a:endParaRPr>
                    </a:p>
                  </a:txBody>
                  <a:tcPr marL="66386" marR="66386" marT="24823" marB="248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3079706">
                <a:tc>
                  <a:txBody>
                    <a:bodyPr/>
                    <a:lstStyle/>
                    <a:p>
                      <a:pPr marL="0" marR="0" algn="l">
                        <a:spcBef>
                          <a:spcPts val="0"/>
                        </a:spcBef>
                        <a:spcAft>
                          <a:spcPts val="0"/>
                        </a:spcAft>
                      </a:pPr>
                      <a:r>
                        <a:rPr lang="fr-FR" sz="1600">
                          <a:solidFill>
                            <a:srgbClr val="000000"/>
                          </a:solidFill>
                          <a:latin typeface="Times New Roman"/>
                          <a:ea typeface="Times New Roman"/>
                          <a:cs typeface="Times New Roman"/>
                        </a:rPr>
                        <a:t>82.</a:t>
                      </a:r>
                      <a:endParaRPr lang="en-US" sz="1600">
                        <a:latin typeface="Times New Roman"/>
                        <a:ea typeface="Times New Roman"/>
                        <a:cs typeface="Times New Roman"/>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a:solidFill>
                            <a:srgbClr val="000000"/>
                          </a:solidFill>
                          <a:latin typeface="Times New Roman"/>
                          <a:ea typeface="Times New Roman"/>
                          <a:cs typeface="Times New Roman"/>
                        </a:rPr>
                        <a:t>Longueur  de l’enfant:</a:t>
                      </a:r>
                      <a:endParaRPr lang="en-US" sz="1600">
                        <a:latin typeface="Times New Roman"/>
                        <a:ea typeface="Times New Roman"/>
                        <a:cs typeface="Times New Roman"/>
                      </a:endParaRPr>
                    </a:p>
                    <a:p>
                      <a:pPr marL="0" marR="0" algn="l">
                        <a:spcBef>
                          <a:spcPts val="0"/>
                        </a:spcBef>
                        <a:spcAft>
                          <a:spcPts val="0"/>
                        </a:spcAft>
                      </a:pPr>
                      <a:r>
                        <a:rPr lang="fr-FR" sz="1600" i="1">
                          <a:solidFill>
                            <a:srgbClr val="000000"/>
                          </a:solidFill>
                          <a:latin typeface="Times New Roman"/>
                          <a:ea typeface="Times New Roman"/>
                          <a:cs typeface="Times New Roman"/>
                        </a:rPr>
                        <a:t>Remarque: Etant donné que (Nom) est âgé de moins de 24 mois, il doit être mesuré (couché)</a:t>
                      </a:r>
                      <a:endParaRPr lang="en-US" sz="1600">
                        <a:latin typeface="Times New Roman"/>
                        <a:ea typeface="Times New Roman"/>
                        <a:cs typeface="Times New Roman"/>
                      </a:endParaRPr>
                    </a:p>
                  </a:txBody>
                  <a:tcPr marL="66386" marR="66386" marT="24823" marB="248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endParaRPr lang="fr-FR" sz="1600">
                        <a:solidFill>
                          <a:srgbClr val="000000"/>
                        </a:solidFill>
                        <a:latin typeface="Times New Roman"/>
                        <a:ea typeface="Times New Roman"/>
                        <a:cs typeface="Times New Roman"/>
                      </a:endParaRPr>
                    </a:p>
                    <a:p>
                      <a:pPr marL="0" marR="0" algn="l">
                        <a:spcBef>
                          <a:spcPts val="0"/>
                        </a:spcBef>
                        <a:spcAft>
                          <a:spcPts val="0"/>
                        </a:spcAft>
                      </a:pPr>
                      <a:r>
                        <a:rPr lang="fr-FR" sz="1600">
                          <a:solidFill>
                            <a:srgbClr val="000000"/>
                          </a:solidFill>
                          <a:latin typeface="Times New Roman"/>
                          <a:ea typeface="Times New Roman"/>
                          <a:cs typeface="Times New Roman"/>
                        </a:rPr>
                        <a:t>Longueur (cm)     ___ ___ ___.___</a:t>
                      </a:r>
                      <a:endParaRPr lang="en-US" sz="1600">
                        <a:latin typeface="Times New Roman"/>
                        <a:ea typeface="Times New Roman"/>
                        <a:cs typeface="Times New Roman"/>
                      </a:endParaRPr>
                    </a:p>
                    <a:p>
                      <a:pPr marL="0" marR="0" algn="l">
                        <a:spcBef>
                          <a:spcPts val="0"/>
                        </a:spcBef>
                        <a:spcAft>
                          <a:spcPts val="0"/>
                        </a:spcAft>
                      </a:pPr>
                      <a:r>
                        <a:rPr lang="fr-FR" sz="1600">
                          <a:solidFill>
                            <a:srgbClr val="000000"/>
                          </a:solidFill>
                          <a:latin typeface="Times New Roman"/>
                          <a:ea typeface="Times New Roman"/>
                          <a:cs typeface="Times New Roman"/>
                        </a:rPr>
                        <a:t>Longueur non mesurée   .................... </a:t>
                      </a:r>
                      <a:endParaRPr lang="en-US" sz="1600">
                        <a:latin typeface="Times New Roman"/>
                        <a:ea typeface="Times New Roman"/>
                        <a:cs typeface="Times New Roman"/>
                      </a:endParaRPr>
                    </a:p>
                    <a:p>
                      <a:pPr marL="0" marR="0" algn="l">
                        <a:spcBef>
                          <a:spcPts val="0"/>
                        </a:spcBef>
                        <a:spcAft>
                          <a:spcPts val="0"/>
                        </a:spcAft>
                      </a:pPr>
                      <a:r>
                        <a:rPr lang="fr-FR" sz="1600">
                          <a:solidFill>
                            <a:srgbClr val="000000"/>
                          </a:solidFill>
                          <a:latin typeface="Times New Roman"/>
                          <a:ea typeface="Times New Roman"/>
                          <a:cs typeface="Times New Roman"/>
                        </a:rPr>
                        <a:t>                                                                    Préciser la raison de ce manque de mesure :   </a:t>
                      </a:r>
                      <a:endParaRPr lang="en-US" sz="1600">
                        <a:latin typeface="Times New Roman"/>
                        <a:ea typeface="Times New Roman"/>
                        <a:cs typeface="Times New Roman"/>
                      </a:endParaRPr>
                    </a:p>
                    <a:p>
                      <a:pPr marL="0" marR="0" algn="l">
                        <a:spcBef>
                          <a:spcPts val="0"/>
                        </a:spcBef>
                        <a:spcAft>
                          <a:spcPts val="0"/>
                        </a:spcAft>
                      </a:pPr>
                      <a:r>
                        <a:rPr lang="fr-FR" sz="1600">
                          <a:solidFill>
                            <a:srgbClr val="000000"/>
                          </a:solidFill>
                          <a:latin typeface="Times New Roman"/>
                          <a:ea typeface="Times New Roman"/>
                          <a:cs typeface="Times New Roman"/>
                        </a:rPr>
                        <a:t>_______________________________</a:t>
                      </a:r>
                      <a:endParaRPr lang="en-US" sz="1600">
                        <a:latin typeface="Times New Roman"/>
                        <a:ea typeface="Times New Roman"/>
                        <a:cs typeface="Times New Roman"/>
                      </a:endParaRPr>
                    </a:p>
                  </a:txBody>
                  <a:tcPr marL="66386" marR="66386" marT="24823" marB="248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ts val="600"/>
                        </a:lnSpc>
                        <a:spcBef>
                          <a:spcPts val="0"/>
                        </a:spcBef>
                        <a:spcAft>
                          <a:spcPts val="0"/>
                        </a:spcAft>
                      </a:pPr>
                      <a:r>
                        <a:rPr lang="fr-FR" sz="1600" dirty="0">
                          <a:solidFill>
                            <a:srgbClr val="000000"/>
                          </a:solidFill>
                          <a:latin typeface="Times New Roman"/>
                          <a:ea typeface="Times New Roman"/>
                          <a:cs typeface="Times New Roman"/>
                        </a:rPr>
                        <a:t>                                  </a:t>
                      </a:r>
                      <a:endParaRPr lang="en-US" sz="1600" dirty="0">
                        <a:latin typeface="Times New Roman"/>
                        <a:ea typeface="Times New Roman"/>
                        <a:cs typeface="Times New Roman"/>
                      </a:endParaRPr>
                    </a:p>
                    <a:p>
                      <a:pPr marL="0" marR="0" algn="l">
                        <a:lnSpc>
                          <a:spcPts val="600"/>
                        </a:lnSpc>
                        <a:spcBef>
                          <a:spcPts val="0"/>
                        </a:spcBef>
                        <a:spcAft>
                          <a:spcPts val="0"/>
                        </a:spcAft>
                      </a:pPr>
                      <a:r>
                        <a:rPr lang="fr-FR" sz="1600" dirty="0">
                          <a:solidFill>
                            <a:srgbClr val="000000"/>
                          </a:solidFill>
                          <a:latin typeface="Times New Roman"/>
                          <a:ea typeface="Times New Roman"/>
                          <a:cs typeface="Times New Roman"/>
                        </a:rPr>
                        <a:t>          </a:t>
                      </a:r>
                      <a:endParaRPr lang="en-US" sz="1600" dirty="0">
                        <a:latin typeface="Times New Roman"/>
                        <a:ea typeface="Times New Roman"/>
                        <a:cs typeface="Times New Roman"/>
                      </a:endParaRPr>
                    </a:p>
                    <a:p>
                      <a:pPr marL="0" marR="0" algn="l">
                        <a:lnSpc>
                          <a:spcPts val="600"/>
                        </a:lnSpc>
                        <a:spcBef>
                          <a:spcPts val="0"/>
                        </a:spcBef>
                        <a:spcAft>
                          <a:spcPts val="0"/>
                        </a:spcAft>
                      </a:pPr>
                      <a:r>
                        <a:rPr lang="fr-FR" sz="1600" dirty="0">
                          <a:solidFill>
                            <a:srgbClr val="000000"/>
                          </a:solidFill>
                          <a:latin typeface="Times New Roman"/>
                          <a:ea typeface="Times New Roman"/>
                          <a:cs typeface="Times New Roman"/>
                        </a:rPr>
                        <a:t>           </a:t>
                      </a:r>
                      <a:endParaRPr lang="en-US" sz="1600" dirty="0">
                        <a:latin typeface="Times New Roman"/>
                        <a:ea typeface="Times New Roman"/>
                        <a:cs typeface="Times New Roman"/>
                      </a:endParaRPr>
                    </a:p>
                    <a:p>
                      <a:pPr marL="0" marR="0" algn="l">
                        <a:lnSpc>
                          <a:spcPts val="600"/>
                        </a:lnSpc>
                        <a:spcBef>
                          <a:spcPts val="0"/>
                        </a:spcBef>
                        <a:spcAft>
                          <a:spcPts val="0"/>
                        </a:spcAft>
                      </a:pPr>
                      <a:r>
                        <a:rPr lang="fr-FR" sz="1600" dirty="0">
                          <a:solidFill>
                            <a:srgbClr val="000000"/>
                          </a:solidFill>
                          <a:latin typeface="Times New Roman"/>
                          <a:ea typeface="Times New Roman"/>
                          <a:cs typeface="Times New Roman"/>
                        </a:rPr>
                        <a:t>    </a:t>
                      </a:r>
                      <a:endParaRPr lang="en-US" sz="1600" dirty="0">
                        <a:latin typeface="Times New Roman"/>
                        <a:ea typeface="Times New Roman"/>
                        <a:cs typeface="Times New Roman"/>
                      </a:endParaRPr>
                    </a:p>
                    <a:p>
                      <a:pPr marL="0" marR="0" algn="l">
                        <a:lnSpc>
                          <a:spcPts val="600"/>
                        </a:lnSpc>
                        <a:spcBef>
                          <a:spcPts val="0"/>
                        </a:spcBef>
                        <a:spcAft>
                          <a:spcPts val="0"/>
                        </a:spcAft>
                      </a:pPr>
                      <a:r>
                        <a:rPr lang="fr-FR" sz="1600" dirty="0">
                          <a:solidFill>
                            <a:srgbClr val="000000"/>
                          </a:solidFill>
                          <a:latin typeface="Times New Roman"/>
                          <a:ea typeface="Times New Roman"/>
                          <a:cs typeface="Times New Roman"/>
                        </a:rPr>
                        <a:t>*    </a:t>
                      </a:r>
                      <a:endParaRPr lang="en-US" sz="1600" dirty="0">
                        <a:latin typeface="Times New Roman"/>
                        <a:ea typeface="Times New Roman"/>
                        <a:cs typeface="Times New Roman"/>
                      </a:endParaRPr>
                    </a:p>
                    <a:p>
                      <a:pPr marL="0" marR="0" algn="l">
                        <a:lnSpc>
                          <a:spcPts val="600"/>
                        </a:lnSpc>
                        <a:spcBef>
                          <a:spcPts val="0"/>
                        </a:spcBef>
                        <a:spcAft>
                          <a:spcPts val="0"/>
                        </a:spcAft>
                      </a:pPr>
                      <a:r>
                        <a:rPr lang="fr-FR" sz="1600" dirty="0">
                          <a:solidFill>
                            <a:srgbClr val="000000"/>
                          </a:solidFill>
                          <a:latin typeface="Times New Roman"/>
                          <a:ea typeface="Times New Roman"/>
                          <a:cs typeface="Times New Roman"/>
                        </a:rPr>
                        <a:t>            </a:t>
                      </a:r>
                      <a:endParaRPr lang="en-US" sz="1600" dirty="0">
                        <a:latin typeface="Times New Roman"/>
                        <a:ea typeface="Times New Roman"/>
                        <a:cs typeface="Times New Roman"/>
                      </a:endParaRPr>
                    </a:p>
                    <a:p>
                      <a:pPr marL="0" marR="0" algn="l">
                        <a:lnSpc>
                          <a:spcPts val="600"/>
                        </a:lnSpc>
                        <a:spcBef>
                          <a:spcPts val="0"/>
                        </a:spcBef>
                        <a:spcAft>
                          <a:spcPts val="0"/>
                        </a:spcAft>
                      </a:pPr>
                      <a:r>
                        <a:rPr lang="fr-FR" sz="1600" dirty="0">
                          <a:solidFill>
                            <a:srgbClr val="000000"/>
                          </a:solidFill>
                          <a:latin typeface="Times New Roman"/>
                          <a:ea typeface="Times New Roman"/>
                          <a:cs typeface="Times New Roman"/>
                        </a:rPr>
                        <a:t>           </a:t>
                      </a:r>
                      <a:endParaRPr lang="en-US" sz="1600" dirty="0">
                        <a:latin typeface="Times New Roman"/>
                        <a:ea typeface="Times New Roman"/>
                        <a:cs typeface="Times New Roman"/>
                      </a:endParaRPr>
                    </a:p>
                    <a:p>
                      <a:pPr marL="0" marR="0" algn="l">
                        <a:lnSpc>
                          <a:spcPts val="600"/>
                        </a:lnSpc>
                        <a:spcBef>
                          <a:spcPts val="0"/>
                        </a:spcBef>
                        <a:spcAft>
                          <a:spcPts val="0"/>
                        </a:spcAft>
                      </a:pPr>
                      <a:r>
                        <a:rPr lang="fr-FR" sz="1600" dirty="0">
                          <a:solidFill>
                            <a:srgbClr val="000000"/>
                          </a:solidFill>
                          <a:latin typeface="Times New Roman"/>
                          <a:ea typeface="Times New Roman"/>
                          <a:cs typeface="Times New Roman"/>
                        </a:rPr>
                        <a:t>                </a:t>
                      </a:r>
                      <a:endParaRPr lang="en-US" sz="1600" dirty="0">
                        <a:latin typeface="Times New Roman"/>
                        <a:ea typeface="Times New Roman"/>
                        <a:cs typeface="Times New Roman"/>
                      </a:endParaRPr>
                    </a:p>
                    <a:p>
                      <a:pPr marL="0" marR="0" algn="l">
                        <a:lnSpc>
                          <a:spcPts val="600"/>
                        </a:lnSpc>
                        <a:spcBef>
                          <a:spcPts val="0"/>
                        </a:spcBef>
                        <a:spcAft>
                          <a:spcPts val="0"/>
                        </a:spcAft>
                      </a:pPr>
                      <a:r>
                        <a:rPr lang="fr-FR" sz="1600" dirty="0">
                          <a:solidFill>
                            <a:srgbClr val="000000"/>
                          </a:solidFill>
                          <a:latin typeface="Times New Roman"/>
                          <a:ea typeface="Times New Roman"/>
                          <a:cs typeface="Times New Roman"/>
                        </a:rPr>
                        <a:t>           </a:t>
                      </a:r>
                      <a:endParaRPr lang="en-US" sz="1600" dirty="0">
                        <a:latin typeface="Times New Roman"/>
                        <a:ea typeface="Times New Roman"/>
                        <a:cs typeface="Times New Roman"/>
                      </a:endParaRPr>
                    </a:p>
                    <a:p>
                      <a:pPr marL="0" marR="0" algn="l">
                        <a:lnSpc>
                          <a:spcPts val="600"/>
                        </a:lnSpc>
                        <a:spcBef>
                          <a:spcPts val="0"/>
                        </a:spcBef>
                        <a:spcAft>
                          <a:spcPts val="0"/>
                        </a:spcAft>
                      </a:pPr>
                      <a:r>
                        <a:rPr lang="fr-FR" sz="1600" dirty="0">
                          <a:solidFill>
                            <a:srgbClr val="000000"/>
                          </a:solidFill>
                          <a:latin typeface="Times New Roman"/>
                          <a:ea typeface="Times New Roman"/>
                          <a:cs typeface="Times New Roman"/>
                        </a:rPr>
                        <a:t>999.8</a:t>
                      </a:r>
                      <a:endParaRPr lang="en-US" sz="1600" dirty="0">
                        <a:latin typeface="Times New Roman"/>
                        <a:ea typeface="Times New Roman"/>
                        <a:cs typeface="Times New Roman"/>
                      </a:endParaRPr>
                    </a:p>
                  </a:txBody>
                  <a:tcPr marL="66386" marR="66386" marT="24823" marB="248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bl>
          </a:graphicData>
        </a:graphic>
      </p:graphicFrame>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228600" y="1307068"/>
            <a:ext cx="4378122"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rPr>
              <a:t>Observations de l’enquêteur: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68609" name="Text Box 97"/>
          <p:cNvSpPr txBox="1">
            <a:spLocks noChangeArrowheads="1"/>
          </p:cNvSpPr>
          <p:nvPr/>
        </p:nvSpPr>
        <p:spPr bwMode="auto">
          <a:xfrm>
            <a:off x="1676400" y="2362200"/>
            <a:ext cx="5981700" cy="3589338"/>
          </a:xfrm>
          <a:prstGeom prst="rect">
            <a:avLst/>
          </a:prstGeom>
          <a:solidFill>
            <a:srgbClr val="FFFFFF"/>
          </a:solidFill>
          <a:ln w="57150" cmpd="thickThi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8612"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7"/>
          <p:cNvSpPr txBox="1">
            <a:spLocks noChangeArrowheads="1"/>
          </p:cNvSpPr>
          <p:nvPr/>
        </p:nvSpPr>
        <p:spPr bwMode="auto">
          <a:xfrm>
            <a:off x="1676400" y="2362200"/>
            <a:ext cx="5981700" cy="3589338"/>
          </a:xfrm>
          <a:prstGeom prst="rect">
            <a:avLst/>
          </a:prstGeom>
          <a:solidFill>
            <a:srgbClr val="FFFFFF"/>
          </a:solidFill>
          <a:ln w="57150" cmpd="thickThi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 name="Rectangle 2"/>
          <p:cNvSpPr/>
          <p:nvPr/>
        </p:nvSpPr>
        <p:spPr>
          <a:xfrm>
            <a:off x="609600" y="1066800"/>
            <a:ext cx="5633850" cy="461665"/>
          </a:xfrm>
          <a:prstGeom prst="rect">
            <a:avLst/>
          </a:prstGeom>
        </p:spPr>
        <p:txBody>
          <a:bodyPr wrap="none">
            <a:spAutoFit/>
          </a:bodyPr>
          <a:lstStyle/>
          <a:p>
            <a:r>
              <a:rPr lang="fr-FR" sz="2400" dirty="0" smtClean="0"/>
              <a:t>Commentaires du superviseur de terrain: </a:t>
            </a:r>
            <a:endParaRPr lang="en-US" sz="2400" dirty="0"/>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lstStyle/>
          <a:p>
            <a:r>
              <a:rPr lang="en-US" dirty="0" smtClean="0"/>
              <a:t>Questions?</a:t>
            </a:r>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Module – Interviewer Visits</a:t>
            </a:r>
            <a:endParaRPr lang="en-US" dirty="0"/>
          </a:p>
        </p:txBody>
      </p:sp>
      <p:graphicFrame>
        <p:nvGraphicFramePr>
          <p:cNvPr id="5" name="Table 4"/>
          <p:cNvGraphicFramePr>
            <a:graphicFrameLocks noGrp="1"/>
          </p:cNvGraphicFramePr>
          <p:nvPr/>
        </p:nvGraphicFramePr>
        <p:xfrm>
          <a:off x="533399" y="1066800"/>
          <a:ext cx="8153401" cy="5117233"/>
        </p:xfrm>
        <a:graphic>
          <a:graphicData uri="http://schemas.openxmlformats.org/drawingml/2006/table">
            <a:tbl>
              <a:tblPr/>
              <a:tblGrid>
                <a:gridCol w="3146863"/>
                <a:gridCol w="1360087"/>
                <a:gridCol w="1389420"/>
                <a:gridCol w="1829448"/>
                <a:gridCol w="427583"/>
              </a:tblGrid>
              <a:tr h="262487">
                <a:tc>
                  <a:txBody>
                    <a:bodyPr/>
                    <a:lstStyle/>
                    <a:p>
                      <a:pPr marL="0" marR="0" algn="l">
                        <a:spcBef>
                          <a:spcPts val="0"/>
                        </a:spcBef>
                        <a:spcAft>
                          <a:spcPts val="290"/>
                        </a:spcAft>
                      </a:pPr>
                      <a:r>
                        <a:rPr lang="fr-FR" sz="1800" dirty="0">
                          <a:solidFill>
                            <a:srgbClr val="000000"/>
                          </a:solidFill>
                          <a:latin typeface="Times New Roman"/>
                          <a:ea typeface="Times New Roman"/>
                          <a:cs typeface="Times New Roman"/>
                        </a:rPr>
                        <a:t>Visite no.</a:t>
                      </a:r>
                      <a:endParaRPr lang="en-US" sz="1800"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290"/>
                        </a:spcAft>
                      </a:pPr>
                      <a:r>
                        <a:rPr lang="fr-FR" sz="1800">
                          <a:solidFill>
                            <a:srgbClr val="000000"/>
                          </a:solidFill>
                          <a:latin typeface="Times New Roman"/>
                          <a:ea typeface="Times New Roman"/>
                          <a:cs typeface="Times New Roman"/>
                        </a:rPr>
                        <a:t>1</a:t>
                      </a:r>
                      <a:endParaRPr lang="en-US" sz="180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290"/>
                        </a:spcAft>
                      </a:pPr>
                      <a:r>
                        <a:rPr lang="fr-FR" sz="1800">
                          <a:solidFill>
                            <a:srgbClr val="000000"/>
                          </a:solidFill>
                          <a:latin typeface="Times New Roman"/>
                          <a:ea typeface="Times New Roman"/>
                          <a:cs typeface="Times New Roman"/>
                        </a:rPr>
                        <a:t>2</a:t>
                      </a:r>
                      <a:endParaRPr lang="en-US" sz="180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marL="0" marR="0" algn="ctr">
                        <a:spcBef>
                          <a:spcPts val="0"/>
                        </a:spcBef>
                        <a:spcAft>
                          <a:spcPts val="290"/>
                        </a:spcAft>
                      </a:pPr>
                      <a:r>
                        <a:rPr lang="fr-FR" sz="1800">
                          <a:solidFill>
                            <a:srgbClr val="000000"/>
                          </a:solidFill>
                          <a:latin typeface="Times New Roman"/>
                          <a:ea typeface="Times New Roman"/>
                          <a:cs typeface="Times New Roman"/>
                        </a:rPr>
                        <a:t>3 (VISITE FINALE)</a:t>
                      </a:r>
                      <a:endParaRPr lang="en-US" sz="180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r>
              <a:tr h="4002950">
                <a:tc>
                  <a:txBody>
                    <a:bodyPr/>
                    <a:lstStyle/>
                    <a:p>
                      <a:pPr marL="0" marR="0" algn="l">
                        <a:spcBef>
                          <a:spcPts val="0"/>
                        </a:spcBef>
                        <a:spcAft>
                          <a:spcPts val="290"/>
                        </a:spcAft>
                      </a:pPr>
                      <a:endParaRPr lang="fr-FR" sz="1800" dirty="0">
                        <a:solidFill>
                          <a:srgbClr val="000000"/>
                        </a:solidFill>
                        <a:latin typeface="Times New Roman"/>
                        <a:ea typeface="Times New Roman"/>
                        <a:cs typeface="Times New Roman"/>
                      </a:endParaRPr>
                    </a:p>
                    <a:p>
                      <a:pPr marL="0" marR="0" algn="l">
                        <a:spcBef>
                          <a:spcPts val="0"/>
                        </a:spcBef>
                        <a:spcAft>
                          <a:spcPts val="290"/>
                        </a:spcAft>
                      </a:pPr>
                      <a:r>
                        <a:rPr lang="fr-FR" sz="1800" dirty="0">
                          <a:solidFill>
                            <a:srgbClr val="000000"/>
                          </a:solidFill>
                          <a:latin typeface="Times New Roman"/>
                          <a:ea typeface="Times New Roman"/>
                          <a:cs typeface="Times New Roman"/>
                        </a:rPr>
                        <a:t>DATE                                                                             </a:t>
                      </a:r>
                      <a:endParaRPr lang="en-US" sz="1800" dirty="0">
                        <a:latin typeface="Times New Roman"/>
                        <a:ea typeface="Times New Roman"/>
                        <a:cs typeface="Times New Roman"/>
                      </a:endParaRPr>
                    </a:p>
                    <a:p>
                      <a:pPr marL="0" marR="0" algn="l">
                        <a:spcBef>
                          <a:spcPts val="0"/>
                        </a:spcBef>
                        <a:spcAft>
                          <a:spcPts val="290"/>
                        </a:spcAft>
                      </a:pPr>
                      <a:r>
                        <a:rPr lang="fr-FR" sz="1800" dirty="0">
                          <a:solidFill>
                            <a:srgbClr val="000000"/>
                          </a:solidFill>
                          <a:latin typeface="Times New Roman"/>
                          <a:ea typeface="Times New Roman"/>
                          <a:cs typeface="Times New Roman"/>
                        </a:rPr>
                        <a:t>*Encercler le résultat de l’enquête pour chaque visite   →</a:t>
                      </a:r>
                      <a:endParaRPr lang="en-US" sz="1800" dirty="0">
                        <a:latin typeface="Times New Roman"/>
                        <a:ea typeface="Times New Roman"/>
                        <a:cs typeface="Times New Roman"/>
                      </a:endParaRPr>
                    </a:p>
                    <a:p>
                      <a:pPr marL="0" marR="0" algn="l">
                        <a:spcBef>
                          <a:spcPts val="0"/>
                        </a:spcBef>
                        <a:spcAft>
                          <a:spcPts val="290"/>
                        </a:spcAft>
                      </a:pPr>
                      <a:r>
                        <a:rPr lang="fr-FR" sz="1800" dirty="0">
                          <a:solidFill>
                            <a:srgbClr val="000000"/>
                          </a:solidFill>
                          <a:latin typeface="Times New Roman"/>
                          <a:ea typeface="Times New Roman"/>
                          <a:cs typeface="Times New Roman"/>
                        </a:rPr>
                        <a:t>Achevé (1)</a:t>
                      </a:r>
                      <a:endParaRPr lang="en-US" sz="1800" dirty="0">
                        <a:latin typeface="Times New Roman"/>
                        <a:ea typeface="Times New Roman"/>
                        <a:cs typeface="Times New Roman"/>
                      </a:endParaRPr>
                    </a:p>
                    <a:p>
                      <a:pPr marL="0" marR="0" algn="l">
                        <a:spcBef>
                          <a:spcPts val="0"/>
                        </a:spcBef>
                        <a:spcAft>
                          <a:spcPts val="290"/>
                        </a:spcAft>
                      </a:pPr>
                      <a:r>
                        <a:rPr lang="fr-FR" sz="1800" dirty="0">
                          <a:solidFill>
                            <a:srgbClr val="000000"/>
                          </a:solidFill>
                          <a:latin typeface="Times New Roman"/>
                          <a:ea typeface="Times New Roman"/>
                          <a:cs typeface="Times New Roman"/>
                        </a:rPr>
                        <a:t>Mère/fournisseur de soins de santé n’est pas à la maison (2) </a:t>
                      </a:r>
                      <a:endParaRPr lang="en-US" sz="1800" dirty="0">
                        <a:latin typeface="Times New Roman"/>
                        <a:ea typeface="Times New Roman"/>
                        <a:cs typeface="Times New Roman"/>
                      </a:endParaRPr>
                    </a:p>
                    <a:p>
                      <a:pPr marL="0" marR="0" algn="l">
                        <a:spcBef>
                          <a:spcPts val="0"/>
                        </a:spcBef>
                        <a:spcAft>
                          <a:spcPts val="290"/>
                        </a:spcAft>
                      </a:pPr>
                      <a:r>
                        <a:rPr lang="fr-FR" sz="1800" dirty="0">
                          <a:solidFill>
                            <a:srgbClr val="000000"/>
                          </a:solidFill>
                          <a:latin typeface="Times New Roman"/>
                          <a:ea typeface="Times New Roman"/>
                          <a:cs typeface="Times New Roman"/>
                        </a:rPr>
                        <a:t>Reporté (3) </a:t>
                      </a:r>
                      <a:endParaRPr lang="en-US" sz="1800" dirty="0">
                        <a:latin typeface="Times New Roman"/>
                        <a:ea typeface="Times New Roman"/>
                        <a:cs typeface="Times New Roman"/>
                      </a:endParaRPr>
                    </a:p>
                    <a:p>
                      <a:pPr marL="0" marR="0" algn="l">
                        <a:spcBef>
                          <a:spcPts val="0"/>
                        </a:spcBef>
                        <a:spcAft>
                          <a:spcPts val="290"/>
                        </a:spcAft>
                      </a:pPr>
                      <a:r>
                        <a:rPr lang="fr-FR" sz="1800" dirty="0">
                          <a:solidFill>
                            <a:srgbClr val="000000"/>
                          </a:solidFill>
                          <a:latin typeface="Times New Roman"/>
                          <a:ea typeface="Times New Roman"/>
                          <a:cs typeface="Times New Roman"/>
                        </a:rPr>
                        <a:t>Refusé (4) </a:t>
                      </a:r>
                      <a:endParaRPr lang="en-US" sz="1800" dirty="0">
                        <a:latin typeface="Times New Roman"/>
                        <a:ea typeface="Times New Roman"/>
                        <a:cs typeface="Times New Roman"/>
                      </a:endParaRPr>
                    </a:p>
                    <a:p>
                      <a:pPr marL="0" marR="0" algn="l">
                        <a:spcBef>
                          <a:spcPts val="0"/>
                        </a:spcBef>
                        <a:spcAft>
                          <a:spcPts val="290"/>
                        </a:spcAft>
                      </a:pPr>
                      <a:r>
                        <a:rPr lang="fr-FR" sz="1800" dirty="0">
                          <a:solidFill>
                            <a:srgbClr val="000000"/>
                          </a:solidFill>
                          <a:latin typeface="Times New Roman"/>
                          <a:ea typeface="Times New Roman"/>
                          <a:cs typeface="Times New Roman"/>
                        </a:rPr>
                        <a:t>Partiellement  achevé  (5) </a:t>
                      </a:r>
                      <a:endParaRPr lang="en-US" sz="1800" dirty="0">
                        <a:latin typeface="Times New Roman"/>
                        <a:ea typeface="Times New Roman"/>
                        <a:cs typeface="Times New Roman"/>
                      </a:endParaRPr>
                    </a:p>
                    <a:p>
                      <a:pPr marL="0" marR="0" algn="l">
                        <a:spcBef>
                          <a:spcPts val="0"/>
                        </a:spcBef>
                        <a:spcAft>
                          <a:spcPts val="290"/>
                        </a:spcAft>
                      </a:pPr>
                      <a:r>
                        <a:rPr lang="fr-FR" sz="1800" dirty="0">
                          <a:solidFill>
                            <a:srgbClr val="000000"/>
                          </a:solidFill>
                          <a:latin typeface="Times New Roman"/>
                          <a:ea typeface="Times New Roman"/>
                          <a:cs typeface="Times New Roman"/>
                        </a:rPr>
                        <a:t>Autre (6 à préciser)   </a:t>
                      </a:r>
                      <a:endParaRPr lang="en-US" sz="1800" dirty="0">
                        <a:latin typeface="Times New Roman"/>
                        <a:ea typeface="Times New Roman"/>
                        <a:cs typeface="Times New Roman"/>
                      </a:endParaRPr>
                    </a:p>
                    <a:p>
                      <a:pPr marL="0" marR="0" algn="l">
                        <a:spcBef>
                          <a:spcPts val="0"/>
                        </a:spcBef>
                        <a:spcAft>
                          <a:spcPts val="290"/>
                        </a:spcAft>
                      </a:pPr>
                      <a:r>
                        <a:rPr lang="fr-FR" sz="1800" dirty="0">
                          <a:solidFill>
                            <a:srgbClr val="000000"/>
                          </a:solidFill>
                          <a:latin typeface="Times New Roman"/>
                          <a:ea typeface="Times New Roman"/>
                          <a:cs typeface="Times New Roman"/>
                        </a:rPr>
                        <a:t>                                                            Autre, à préciser</a:t>
                      </a:r>
                      <a:endParaRPr lang="en-US" sz="1800"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tabLst>
                          <a:tab pos="990600" algn="r"/>
                        </a:tabLst>
                      </a:pPr>
                      <a:endParaRPr lang="fr-FR" sz="1800" dirty="0">
                        <a:solidFill>
                          <a:srgbClr val="000000"/>
                        </a:solidFill>
                        <a:latin typeface="Times New Roman"/>
                        <a:ea typeface="Times New Roman"/>
                        <a:cs typeface="Times New Roman"/>
                      </a:endParaRPr>
                    </a:p>
                    <a:p>
                      <a:pPr marL="0" marR="0" algn="ctr">
                        <a:spcBef>
                          <a:spcPts val="0"/>
                        </a:spcBef>
                        <a:spcAft>
                          <a:spcPts val="0"/>
                        </a:spcAft>
                        <a:tabLst>
                          <a:tab pos="990600" algn="r"/>
                        </a:tabLst>
                      </a:pPr>
                      <a:r>
                        <a:rPr lang="fr-FR" sz="1800" dirty="0">
                          <a:solidFill>
                            <a:srgbClr val="000000"/>
                          </a:solidFill>
                          <a:latin typeface="Times New Roman"/>
                          <a:ea typeface="Times New Roman"/>
                          <a:cs typeface="Times New Roman"/>
                        </a:rPr>
                        <a:t>.........../……/  2011</a:t>
                      </a:r>
                      <a:endParaRPr lang="en-US" sz="1800" dirty="0">
                        <a:latin typeface="Times New Roman"/>
                        <a:ea typeface="Times New Roman"/>
                        <a:cs typeface="Times New Roman"/>
                      </a:endParaRPr>
                    </a:p>
                    <a:p>
                      <a:pPr marL="0" marR="0" algn="ctr">
                        <a:spcBef>
                          <a:spcPts val="0"/>
                        </a:spcBef>
                        <a:spcAft>
                          <a:spcPts val="290"/>
                        </a:spcAft>
                      </a:pPr>
                      <a:r>
                        <a:rPr lang="fr-FR" sz="1800" dirty="0">
                          <a:solidFill>
                            <a:srgbClr val="000000"/>
                          </a:solidFill>
                          <a:latin typeface="Times New Roman"/>
                          <a:ea typeface="Times New Roman"/>
                          <a:cs typeface="Times New Roman"/>
                        </a:rPr>
                        <a:t>1</a:t>
                      </a:r>
                      <a:endParaRPr lang="en-US" sz="1800" dirty="0">
                        <a:latin typeface="Times New Roman"/>
                        <a:ea typeface="Times New Roman"/>
                        <a:cs typeface="Times New Roman"/>
                      </a:endParaRPr>
                    </a:p>
                    <a:p>
                      <a:pPr marL="0" marR="0" algn="ctr">
                        <a:spcBef>
                          <a:spcPts val="0"/>
                        </a:spcBef>
                        <a:spcAft>
                          <a:spcPts val="290"/>
                        </a:spcAft>
                      </a:pPr>
                      <a:r>
                        <a:rPr lang="fr-FR" sz="1800" dirty="0">
                          <a:solidFill>
                            <a:srgbClr val="000000"/>
                          </a:solidFill>
                          <a:latin typeface="Times New Roman"/>
                          <a:ea typeface="Times New Roman"/>
                          <a:cs typeface="Times New Roman"/>
                        </a:rPr>
                        <a:t>2</a:t>
                      </a:r>
                      <a:endParaRPr lang="en-US" sz="1800" dirty="0">
                        <a:latin typeface="Times New Roman"/>
                        <a:ea typeface="Times New Roman"/>
                        <a:cs typeface="Times New Roman"/>
                      </a:endParaRPr>
                    </a:p>
                    <a:p>
                      <a:pPr marL="0" marR="0" algn="ctr">
                        <a:spcBef>
                          <a:spcPts val="0"/>
                        </a:spcBef>
                        <a:spcAft>
                          <a:spcPts val="290"/>
                        </a:spcAft>
                      </a:pPr>
                      <a:r>
                        <a:rPr lang="fr-FR" sz="1800" dirty="0">
                          <a:solidFill>
                            <a:srgbClr val="000000"/>
                          </a:solidFill>
                          <a:latin typeface="Times New Roman"/>
                          <a:ea typeface="Times New Roman"/>
                          <a:cs typeface="Times New Roman"/>
                        </a:rPr>
                        <a:t>3</a:t>
                      </a:r>
                      <a:endParaRPr lang="en-US" sz="1800" dirty="0">
                        <a:latin typeface="Times New Roman"/>
                        <a:ea typeface="Times New Roman"/>
                        <a:cs typeface="Times New Roman"/>
                      </a:endParaRPr>
                    </a:p>
                    <a:p>
                      <a:pPr marL="0" marR="0" algn="ctr">
                        <a:spcBef>
                          <a:spcPts val="0"/>
                        </a:spcBef>
                        <a:spcAft>
                          <a:spcPts val="290"/>
                        </a:spcAft>
                      </a:pPr>
                      <a:r>
                        <a:rPr lang="fr-FR" sz="1800" dirty="0">
                          <a:solidFill>
                            <a:srgbClr val="000000"/>
                          </a:solidFill>
                          <a:latin typeface="Times New Roman"/>
                          <a:ea typeface="Times New Roman"/>
                          <a:cs typeface="Times New Roman"/>
                        </a:rPr>
                        <a:t>4</a:t>
                      </a:r>
                      <a:endParaRPr lang="en-US" sz="1800" dirty="0">
                        <a:latin typeface="Times New Roman"/>
                        <a:ea typeface="Times New Roman"/>
                        <a:cs typeface="Times New Roman"/>
                      </a:endParaRPr>
                    </a:p>
                    <a:p>
                      <a:pPr marL="0" marR="0" algn="ctr">
                        <a:spcBef>
                          <a:spcPts val="0"/>
                        </a:spcBef>
                        <a:spcAft>
                          <a:spcPts val="290"/>
                        </a:spcAft>
                      </a:pPr>
                      <a:r>
                        <a:rPr lang="fr-FR" sz="1800" dirty="0">
                          <a:solidFill>
                            <a:srgbClr val="000000"/>
                          </a:solidFill>
                          <a:latin typeface="Times New Roman"/>
                          <a:ea typeface="Times New Roman"/>
                          <a:cs typeface="Times New Roman"/>
                        </a:rPr>
                        <a:t>5</a:t>
                      </a:r>
                      <a:endParaRPr lang="en-US" sz="1800" dirty="0">
                        <a:latin typeface="Times New Roman"/>
                        <a:ea typeface="Times New Roman"/>
                        <a:cs typeface="Times New Roman"/>
                      </a:endParaRPr>
                    </a:p>
                    <a:p>
                      <a:pPr marL="0" marR="0" algn="ctr">
                        <a:spcBef>
                          <a:spcPts val="0"/>
                        </a:spcBef>
                        <a:spcAft>
                          <a:spcPts val="290"/>
                        </a:spcAft>
                      </a:pPr>
                      <a:r>
                        <a:rPr lang="fr-FR" sz="1800" dirty="0">
                          <a:solidFill>
                            <a:srgbClr val="000000"/>
                          </a:solidFill>
                          <a:latin typeface="Times New Roman"/>
                          <a:ea typeface="Times New Roman"/>
                          <a:cs typeface="Times New Roman"/>
                        </a:rPr>
                        <a:t>6</a:t>
                      </a:r>
                      <a:endParaRPr lang="en-US" sz="1800" dirty="0">
                        <a:latin typeface="Times New Roman"/>
                        <a:ea typeface="Times New Roman"/>
                        <a:cs typeface="Times New Roman"/>
                      </a:endParaRPr>
                    </a:p>
                    <a:p>
                      <a:pPr marL="0" marR="0" algn="ctr">
                        <a:spcBef>
                          <a:spcPts val="0"/>
                        </a:spcBef>
                        <a:spcAft>
                          <a:spcPts val="290"/>
                        </a:spcAft>
                      </a:pPr>
                      <a:r>
                        <a:rPr lang="fr-FR" sz="1800" dirty="0">
                          <a:solidFill>
                            <a:srgbClr val="000000"/>
                          </a:solidFill>
                          <a:latin typeface="Times New Roman"/>
                          <a:ea typeface="Times New Roman"/>
                          <a:cs typeface="Times New Roman"/>
                        </a:rPr>
                        <a:t>______________</a:t>
                      </a:r>
                      <a:endParaRPr lang="en-US" sz="1800"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tabLst>
                          <a:tab pos="990600" algn="r"/>
                        </a:tabLst>
                      </a:pPr>
                      <a:endParaRPr lang="fr-FR" sz="1800" dirty="0">
                        <a:solidFill>
                          <a:srgbClr val="000000"/>
                        </a:solidFill>
                        <a:latin typeface="Times New Roman"/>
                        <a:ea typeface="Times New Roman"/>
                        <a:cs typeface="Times New Roman"/>
                      </a:endParaRPr>
                    </a:p>
                    <a:p>
                      <a:pPr marL="0" marR="0" algn="ctr">
                        <a:spcBef>
                          <a:spcPts val="0"/>
                        </a:spcBef>
                        <a:spcAft>
                          <a:spcPts val="0"/>
                        </a:spcAft>
                        <a:tabLst>
                          <a:tab pos="990600" algn="r"/>
                        </a:tabLst>
                      </a:pPr>
                      <a:r>
                        <a:rPr lang="fr-FR" sz="1800" dirty="0">
                          <a:solidFill>
                            <a:srgbClr val="000000"/>
                          </a:solidFill>
                          <a:latin typeface="Times New Roman"/>
                          <a:ea typeface="Times New Roman"/>
                          <a:cs typeface="Times New Roman"/>
                        </a:rPr>
                        <a:t>........../……/  2011</a:t>
                      </a:r>
                      <a:endParaRPr lang="en-US" sz="1800" dirty="0">
                        <a:latin typeface="Times New Roman"/>
                        <a:ea typeface="Times New Roman"/>
                        <a:cs typeface="Times New Roman"/>
                      </a:endParaRPr>
                    </a:p>
                    <a:p>
                      <a:pPr marL="0" marR="0" algn="ctr">
                        <a:spcBef>
                          <a:spcPts val="0"/>
                        </a:spcBef>
                        <a:spcAft>
                          <a:spcPts val="290"/>
                        </a:spcAft>
                      </a:pPr>
                      <a:r>
                        <a:rPr lang="fr-FR" sz="1800" dirty="0">
                          <a:solidFill>
                            <a:srgbClr val="000000"/>
                          </a:solidFill>
                          <a:latin typeface="Times New Roman"/>
                          <a:ea typeface="Times New Roman"/>
                          <a:cs typeface="Times New Roman"/>
                        </a:rPr>
                        <a:t>1</a:t>
                      </a:r>
                      <a:endParaRPr lang="en-US" sz="1800" dirty="0">
                        <a:latin typeface="Times New Roman"/>
                        <a:ea typeface="Times New Roman"/>
                        <a:cs typeface="Times New Roman"/>
                      </a:endParaRPr>
                    </a:p>
                    <a:p>
                      <a:pPr marL="0" marR="0" algn="ctr">
                        <a:spcBef>
                          <a:spcPts val="0"/>
                        </a:spcBef>
                        <a:spcAft>
                          <a:spcPts val="290"/>
                        </a:spcAft>
                      </a:pPr>
                      <a:r>
                        <a:rPr lang="fr-FR" sz="1800" dirty="0">
                          <a:solidFill>
                            <a:srgbClr val="000000"/>
                          </a:solidFill>
                          <a:latin typeface="Times New Roman"/>
                          <a:ea typeface="Times New Roman"/>
                          <a:cs typeface="Times New Roman"/>
                        </a:rPr>
                        <a:t>2</a:t>
                      </a:r>
                      <a:endParaRPr lang="en-US" sz="1800" dirty="0">
                        <a:latin typeface="Times New Roman"/>
                        <a:ea typeface="Times New Roman"/>
                        <a:cs typeface="Times New Roman"/>
                      </a:endParaRPr>
                    </a:p>
                    <a:p>
                      <a:pPr marL="0" marR="0" algn="ctr">
                        <a:spcBef>
                          <a:spcPts val="0"/>
                        </a:spcBef>
                        <a:spcAft>
                          <a:spcPts val="290"/>
                        </a:spcAft>
                      </a:pPr>
                      <a:r>
                        <a:rPr lang="fr-FR" sz="1800" dirty="0">
                          <a:solidFill>
                            <a:srgbClr val="000000"/>
                          </a:solidFill>
                          <a:latin typeface="Times New Roman"/>
                          <a:ea typeface="Times New Roman"/>
                          <a:cs typeface="Times New Roman"/>
                        </a:rPr>
                        <a:t>3</a:t>
                      </a:r>
                      <a:endParaRPr lang="en-US" sz="1800" dirty="0">
                        <a:latin typeface="Times New Roman"/>
                        <a:ea typeface="Times New Roman"/>
                        <a:cs typeface="Times New Roman"/>
                      </a:endParaRPr>
                    </a:p>
                    <a:p>
                      <a:pPr marL="0" marR="0" algn="ctr">
                        <a:spcBef>
                          <a:spcPts val="0"/>
                        </a:spcBef>
                        <a:spcAft>
                          <a:spcPts val="290"/>
                        </a:spcAft>
                      </a:pPr>
                      <a:r>
                        <a:rPr lang="fr-FR" sz="1800" dirty="0">
                          <a:solidFill>
                            <a:srgbClr val="000000"/>
                          </a:solidFill>
                          <a:latin typeface="Times New Roman"/>
                          <a:ea typeface="Times New Roman"/>
                          <a:cs typeface="Times New Roman"/>
                        </a:rPr>
                        <a:t>4</a:t>
                      </a:r>
                      <a:endParaRPr lang="en-US" sz="1800" dirty="0">
                        <a:latin typeface="Times New Roman"/>
                        <a:ea typeface="Times New Roman"/>
                        <a:cs typeface="Times New Roman"/>
                      </a:endParaRPr>
                    </a:p>
                    <a:p>
                      <a:pPr marL="0" marR="0" algn="ctr">
                        <a:spcBef>
                          <a:spcPts val="0"/>
                        </a:spcBef>
                        <a:spcAft>
                          <a:spcPts val="290"/>
                        </a:spcAft>
                      </a:pPr>
                      <a:r>
                        <a:rPr lang="fr-FR" sz="1800" dirty="0">
                          <a:solidFill>
                            <a:srgbClr val="000000"/>
                          </a:solidFill>
                          <a:latin typeface="Times New Roman"/>
                          <a:ea typeface="Times New Roman"/>
                          <a:cs typeface="Times New Roman"/>
                        </a:rPr>
                        <a:t>5</a:t>
                      </a:r>
                      <a:endParaRPr lang="en-US" sz="1800" dirty="0">
                        <a:latin typeface="Times New Roman"/>
                        <a:ea typeface="Times New Roman"/>
                        <a:cs typeface="Times New Roman"/>
                      </a:endParaRPr>
                    </a:p>
                    <a:p>
                      <a:pPr marL="0" marR="0" algn="ctr">
                        <a:spcBef>
                          <a:spcPts val="0"/>
                        </a:spcBef>
                        <a:spcAft>
                          <a:spcPts val="290"/>
                        </a:spcAft>
                      </a:pPr>
                      <a:r>
                        <a:rPr lang="fr-FR" sz="1800" dirty="0">
                          <a:solidFill>
                            <a:srgbClr val="000000"/>
                          </a:solidFill>
                          <a:latin typeface="Times New Roman"/>
                          <a:ea typeface="Times New Roman"/>
                          <a:cs typeface="Times New Roman"/>
                        </a:rPr>
                        <a:t>6</a:t>
                      </a:r>
                      <a:endParaRPr lang="en-US" sz="1800" dirty="0">
                        <a:latin typeface="Times New Roman"/>
                        <a:ea typeface="Times New Roman"/>
                        <a:cs typeface="Times New Roman"/>
                      </a:endParaRPr>
                    </a:p>
                    <a:p>
                      <a:pPr marL="0" marR="0" algn="ctr">
                        <a:spcBef>
                          <a:spcPts val="0"/>
                        </a:spcBef>
                        <a:spcAft>
                          <a:spcPts val="290"/>
                        </a:spcAft>
                      </a:pPr>
                      <a:r>
                        <a:rPr lang="fr-FR" sz="1800" dirty="0">
                          <a:solidFill>
                            <a:srgbClr val="000000"/>
                          </a:solidFill>
                          <a:latin typeface="Times New Roman"/>
                          <a:ea typeface="Times New Roman"/>
                          <a:cs typeface="Times New Roman"/>
                        </a:rPr>
                        <a:t>______________</a:t>
                      </a:r>
                      <a:endParaRPr lang="en-US" sz="1800"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marL="0" marR="0" algn="ctr">
                        <a:spcBef>
                          <a:spcPts val="0"/>
                        </a:spcBef>
                        <a:spcAft>
                          <a:spcPts val="0"/>
                        </a:spcAft>
                        <a:tabLst>
                          <a:tab pos="990600" algn="r"/>
                        </a:tabLst>
                      </a:pPr>
                      <a:endParaRPr lang="fr-FR" sz="1800" dirty="0">
                        <a:solidFill>
                          <a:srgbClr val="000000"/>
                        </a:solidFill>
                        <a:latin typeface="Times New Roman"/>
                        <a:ea typeface="Times New Roman"/>
                        <a:cs typeface="Times New Roman"/>
                      </a:endParaRPr>
                    </a:p>
                    <a:p>
                      <a:pPr marL="0" marR="0" algn="ctr">
                        <a:spcBef>
                          <a:spcPts val="0"/>
                        </a:spcBef>
                        <a:spcAft>
                          <a:spcPts val="0"/>
                        </a:spcAft>
                        <a:tabLst>
                          <a:tab pos="990600" algn="r"/>
                        </a:tabLst>
                      </a:pPr>
                      <a:r>
                        <a:rPr lang="fr-FR" sz="1800" dirty="0">
                          <a:solidFill>
                            <a:srgbClr val="000000"/>
                          </a:solidFill>
                          <a:latin typeface="Times New Roman"/>
                          <a:ea typeface="Times New Roman"/>
                          <a:cs typeface="Times New Roman"/>
                        </a:rPr>
                        <a:t>.........../……/  2011</a:t>
                      </a:r>
                      <a:endParaRPr lang="en-US" sz="1800" dirty="0">
                        <a:latin typeface="Times New Roman"/>
                        <a:ea typeface="Times New Roman"/>
                        <a:cs typeface="Times New Roman"/>
                      </a:endParaRPr>
                    </a:p>
                    <a:p>
                      <a:pPr marL="0" marR="0" algn="ctr">
                        <a:spcBef>
                          <a:spcPts val="0"/>
                        </a:spcBef>
                        <a:spcAft>
                          <a:spcPts val="290"/>
                        </a:spcAft>
                      </a:pPr>
                      <a:r>
                        <a:rPr lang="fr-FR" sz="1800" dirty="0">
                          <a:solidFill>
                            <a:srgbClr val="000000"/>
                          </a:solidFill>
                          <a:latin typeface="Times New Roman"/>
                          <a:ea typeface="Times New Roman"/>
                          <a:cs typeface="Times New Roman"/>
                        </a:rPr>
                        <a:t>                                                1</a:t>
                      </a:r>
                      <a:endParaRPr lang="en-US" sz="1800" dirty="0">
                        <a:latin typeface="Times New Roman"/>
                        <a:ea typeface="Times New Roman"/>
                        <a:cs typeface="Times New Roman"/>
                      </a:endParaRPr>
                    </a:p>
                    <a:p>
                      <a:pPr marL="0" marR="0" algn="ctr">
                        <a:spcBef>
                          <a:spcPts val="0"/>
                        </a:spcBef>
                        <a:spcAft>
                          <a:spcPts val="290"/>
                        </a:spcAft>
                      </a:pPr>
                      <a:r>
                        <a:rPr lang="fr-FR" sz="1800" dirty="0">
                          <a:solidFill>
                            <a:srgbClr val="000000"/>
                          </a:solidFill>
                          <a:latin typeface="Times New Roman"/>
                          <a:ea typeface="Times New Roman"/>
                          <a:cs typeface="Times New Roman"/>
                        </a:rPr>
                        <a:t>2</a:t>
                      </a:r>
                      <a:endParaRPr lang="en-US" sz="1800" dirty="0">
                        <a:latin typeface="Times New Roman"/>
                        <a:ea typeface="Times New Roman"/>
                        <a:cs typeface="Times New Roman"/>
                      </a:endParaRPr>
                    </a:p>
                    <a:p>
                      <a:pPr marL="0" marR="0" algn="ctr">
                        <a:spcBef>
                          <a:spcPts val="0"/>
                        </a:spcBef>
                        <a:spcAft>
                          <a:spcPts val="290"/>
                        </a:spcAft>
                      </a:pPr>
                      <a:r>
                        <a:rPr lang="fr-FR" sz="1800" dirty="0">
                          <a:solidFill>
                            <a:srgbClr val="000000"/>
                          </a:solidFill>
                          <a:latin typeface="Times New Roman"/>
                          <a:ea typeface="Times New Roman"/>
                          <a:cs typeface="Times New Roman"/>
                        </a:rPr>
                        <a:t>3</a:t>
                      </a:r>
                      <a:endParaRPr lang="en-US" sz="1800" dirty="0">
                        <a:latin typeface="Times New Roman"/>
                        <a:ea typeface="Times New Roman"/>
                        <a:cs typeface="Times New Roman"/>
                      </a:endParaRPr>
                    </a:p>
                    <a:p>
                      <a:pPr marL="0" marR="0" algn="ctr">
                        <a:spcBef>
                          <a:spcPts val="0"/>
                        </a:spcBef>
                        <a:spcAft>
                          <a:spcPts val="290"/>
                        </a:spcAft>
                      </a:pPr>
                      <a:r>
                        <a:rPr lang="fr-FR" sz="1800" dirty="0">
                          <a:solidFill>
                            <a:srgbClr val="000000"/>
                          </a:solidFill>
                          <a:latin typeface="Times New Roman"/>
                          <a:ea typeface="Times New Roman"/>
                          <a:cs typeface="Times New Roman"/>
                        </a:rPr>
                        <a:t>4</a:t>
                      </a:r>
                      <a:endParaRPr lang="en-US" sz="1800" dirty="0">
                        <a:latin typeface="Times New Roman"/>
                        <a:ea typeface="Times New Roman"/>
                        <a:cs typeface="Times New Roman"/>
                      </a:endParaRPr>
                    </a:p>
                    <a:p>
                      <a:pPr marL="0" marR="0" algn="ctr">
                        <a:spcBef>
                          <a:spcPts val="0"/>
                        </a:spcBef>
                        <a:spcAft>
                          <a:spcPts val="290"/>
                        </a:spcAft>
                      </a:pPr>
                      <a:r>
                        <a:rPr lang="fr-FR" sz="1800" dirty="0">
                          <a:solidFill>
                            <a:srgbClr val="000000"/>
                          </a:solidFill>
                          <a:latin typeface="Times New Roman"/>
                          <a:ea typeface="Times New Roman"/>
                          <a:cs typeface="Times New Roman"/>
                        </a:rPr>
                        <a:t>5</a:t>
                      </a:r>
                      <a:endParaRPr lang="en-US" sz="1800" dirty="0">
                        <a:latin typeface="Times New Roman"/>
                        <a:ea typeface="Times New Roman"/>
                        <a:cs typeface="Times New Roman"/>
                      </a:endParaRPr>
                    </a:p>
                    <a:p>
                      <a:pPr marL="0" marR="0" algn="ctr">
                        <a:spcBef>
                          <a:spcPts val="0"/>
                        </a:spcBef>
                        <a:spcAft>
                          <a:spcPts val="290"/>
                        </a:spcAft>
                      </a:pPr>
                      <a:r>
                        <a:rPr lang="fr-FR" sz="1800" dirty="0">
                          <a:solidFill>
                            <a:srgbClr val="000000"/>
                          </a:solidFill>
                          <a:latin typeface="Times New Roman"/>
                          <a:ea typeface="Times New Roman"/>
                          <a:cs typeface="Times New Roman"/>
                        </a:rPr>
                        <a:t>6</a:t>
                      </a:r>
                      <a:endParaRPr lang="en-US" sz="1800" dirty="0">
                        <a:latin typeface="Times New Roman"/>
                        <a:ea typeface="Times New Roman"/>
                        <a:cs typeface="Times New Roman"/>
                      </a:endParaRPr>
                    </a:p>
                    <a:p>
                      <a:pPr marL="0" marR="0" algn="ctr">
                        <a:spcBef>
                          <a:spcPts val="0"/>
                        </a:spcBef>
                        <a:spcAft>
                          <a:spcPts val="290"/>
                        </a:spcAft>
                      </a:pPr>
                      <a:r>
                        <a:rPr lang="fr-FR" sz="1800" dirty="0">
                          <a:solidFill>
                            <a:srgbClr val="000000"/>
                          </a:solidFill>
                          <a:latin typeface="Times New Roman"/>
                          <a:ea typeface="Times New Roman"/>
                          <a:cs typeface="Times New Roman"/>
                        </a:rPr>
                        <a:t>______________</a:t>
                      </a:r>
                      <a:endParaRPr lang="en-US" sz="1800"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r>
              <a:tr h="839963">
                <a:tc>
                  <a:txBody>
                    <a:bodyPr/>
                    <a:lstStyle/>
                    <a:p>
                      <a:pPr marL="0" marR="0" algn="l">
                        <a:spcBef>
                          <a:spcPts val="0"/>
                        </a:spcBef>
                        <a:spcAft>
                          <a:spcPts val="0"/>
                        </a:spcAft>
                      </a:pPr>
                      <a:endParaRPr lang="fr-FR" sz="1800">
                        <a:solidFill>
                          <a:srgbClr val="000000"/>
                        </a:solidFill>
                        <a:latin typeface="Times New Roman"/>
                        <a:ea typeface="Times New Roman"/>
                        <a:cs typeface="Times New Roman"/>
                      </a:endParaRPr>
                    </a:p>
                    <a:p>
                      <a:pPr marL="0" marR="0" algn="l">
                        <a:spcBef>
                          <a:spcPts val="0"/>
                        </a:spcBef>
                        <a:spcAft>
                          <a:spcPts val="290"/>
                        </a:spcAft>
                        <a:tabLst>
                          <a:tab pos="1219200" algn="r"/>
                        </a:tabLst>
                      </a:pPr>
                      <a:r>
                        <a:rPr lang="fr-FR" sz="1800">
                          <a:solidFill>
                            <a:srgbClr val="000000"/>
                          </a:solidFill>
                          <a:latin typeface="Times New Roman"/>
                          <a:ea typeface="Times New Roman"/>
                          <a:cs typeface="Times New Roman"/>
                        </a:rPr>
                        <a:t>PROCHAINE VISITE: DATE</a:t>
                      </a:r>
                      <a:endParaRPr lang="en-US" sz="180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l">
                        <a:spcBef>
                          <a:spcPts val="0"/>
                        </a:spcBef>
                        <a:spcAft>
                          <a:spcPts val="0"/>
                        </a:spcAft>
                      </a:pPr>
                      <a:endParaRPr lang="en-US" sz="1800">
                        <a:latin typeface="Times New Roman"/>
                        <a:ea typeface="Times New Roman"/>
                        <a:cs typeface="Times New Roman"/>
                      </a:endParaRPr>
                    </a:p>
                    <a:p>
                      <a:pPr marL="0" marR="0" algn="just">
                        <a:spcBef>
                          <a:spcPts val="0"/>
                        </a:spcBef>
                        <a:spcAft>
                          <a:spcPts val="0"/>
                        </a:spcAft>
                        <a:tabLst>
                          <a:tab pos="990600" algn="r"/>
                        </a:tabLst>
                      </a:pPr>
                      <a:r>
                        <a:rPr lang="fr-FR" sz="1800">
                          <a:solidFill>
                            <a:srgbClr val="000000"/>
                          </a:solidFill>
                          <a:latin typeface="Times New Roman"/>
                          <a:ea typeface="Times New Roman"/>
                          <a:cs typeface="Times New Roman"/>
                        </a:rPr>
                        <a:t>......../…..../  2011</a:t>
                      </a:r>
                      <a:endParaRPr lang="en-US" sz="180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l">
                        <a:spcBef>
                          <a:spcPts val="0"/>
                        </a:spcBef>
                        <a:spcAft>
                          <a:spcPts val="0"/>
                        </a:spcAft>
                      </a:pPr>
                      <a:endParaRPr lang="en-US" sz="1800" dirty="0">
                        <a:latin typeface="Times New Roman"/>
                        <a:ea typeface="Times New Roman"/>
                        <a:cs typeface="Times New Roman"/>
                      </a:endParaRPr>
                    </a:p>
                    <a:p>
                      <a:pPr marL="0" marR="0" algn="just">
                        <a:spcBef>
                          <a:spcPts val="0"/>
                        </a:spcBef>
                        <a:spcAft>
                          <a:spcPts val="290"/>
                        </a:spcAft>
                      </a:pPr>
                      <a:r>
                        <a:rPr lang="fr-FR" sz="1800" dirty="0">
                          <a:solidFill>
                            <a:srgbClr val="000000"/>
                          </a:solidFill>
                          <a:latin typeface="Times New Roman"/>
                          <a:ea typeface="Times New Roman"/>
                          <a:cs typeface="Times New Roman"/>
                        </a:rPr>
                        <a:t>......./…..../  2011</a:t>
                      </a:r>
                      <a:endParaRPr lang="en-US" sz="1800"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spcBef>
                          <a:spcPts val="0"/>
                        </a:spcBef>
                        <a:spcAft>
                          <a:spcPts val="290"/>
                        </a:spcAft>
                      </a:pPr>
                      <a:r>
                        <a:rPr lang="fr-FR" sz="1800" dirty="0">
                          <a:solidFill>
                            <a:srgbClr val="000000"/>
                          </a:solidFill>
                          <a:latin typeface="Times New Roman"/>
                          <a:ea typeface="Times New Roman"/>
                          <a:cs typeface="Times New Roman"/>
                        </a:rPr>
                        <a:t>                                              Nombre total des Visites: </a:t>
                      </a:r>
                      <a:endParaRPr lang="en-US" sz="1800" dirty="0">
                        <a:latin typeface="Times New Roman"/>
                        <a:ea typeface="Times New Roman"/>
                        <a:cs typeface="Times New Roman"/>
                      </a:endParaRPr>
                    </a:p>
                  </a:txBody>
                  <a:tcPr marL="76200" marR="7620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spcBef>
                          <a:spcPts val="0"/>
                        </a:spcBef>
                        <a:spcAft>
                          <a:spcPts val="290"/>
                        </a:spcAft>
                      </a:pPr>
                      <a:endParaRPr lang="fr-FR" sz="800" dirty="0">
                        <a:solidFill>
                          <a:srgbClr val="000000"/>
                        </a:solidFill>
                        <a:latin typeface="Times New Roman"/>
                        <a:ea typeface="Times New Roman"/>
                        <a:cs typeface="Times New Roman"/>
                      </a:endParaRPr>
                    </a:p>
                  </a:txBody>
                  <a:tcPr marL="76200" marR="7620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r>
            </a:tbl>
          </a:graphicData>
        </a:graphic>
      </p:graphicFrame>
      <p:sp>
        <p:nvSpPr>
          <p:cNvPr id="49153" name="Rectangle 2"/>
          <p:cNvSpPr>
            <a:spLocks noChangeArrowheads="1"/>
          </p:cNvSpPr>
          <p:nvPr/>
        </p:nvSpPr>
        <p:spPr bwMode="auto">
          <a:xfrm>
            <a:off x="1176338" y="57150"/>
            <a:ext cx="228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 Interviewer Visits</a:t>
            </a:r>
            <a:endParaRPr lang="en-US" dirty="0"/>
          </a:p>
        </p:txBody>
      </p:sp>
      <p:graphicFrame>
        <p:nvGraphicFramePr>
          <p:cNvPr id="5" name="Table 4"/>
          <p:cNvGraphicFramePr>
            <a:graphicFrameLocks noGrp="1"/>
          </p:cNvGraphicFramePr>
          <p:nvPr/>
        </p:nvGraphicFramePr>
        <p:xfrm>
          <a:off x="533400" y="1600200"/>
          <a:ext cx="8001000" cy="4114800"/>
        </p:xfrm>
        <a:graphic>
          <a:graphicData uri="http://schemas.openxmlformats.org/drawingml/2006/table">
            <a:tbl>
              <a:tblPr/>
              <a:tblGrid>
                <a:gridCol w="4000500"/>
                <a:gridCol w="4000500"/>
              </a:tblGrid>
              <a:tr h="2286000">
                <a:tc>
                  <a:txBody>
                    <a:bodyPr/>
                    <a:lstStyle/>
                    <a:p>
                      <a:pPr marL="137160" marR="0" indent="-137160" algn="l">
                        <a:spcBef>
                          <a:spcPts val="0"/>
                        </a:spcBef>
                        <a:spcAft>
                          <a:spcPts val="0"/>
                        </a:spcAft>
                        <a:tabLst>
                          <a:tab pos="2503170" algn="r"/>
                        </a:tabLst>
                      </a:pPr>
                      <a:r>
                        <a:rPr lang="fr-FR" sz="1800" dirty="0">
                          <a:solidFill>
                            <a:srgbClr val="000000"/>
                          </a:solidFill>
                          <a:latin typeface="Times New Roman"/>
                          <a:ea typeface="Times New Roman"/>
                          <a:cs typeface="Times New Roman"/>
                        </a:rPr>
                        <a:t>7 </a:t>
                      </a:r>
                      <a:r>
                        <a:rPr lang="ar-SA" sz="1800" dirty="0">
                          <a:solidFill>
                            <a:srgbClr val="000000"/>
                          </a:solidFill>
                          <a:latin typeface="Arial"/>
                          <a:ea typeface="Times New Roman"/>
                          <a:cs typeface="Times New Roman"/>
                        </a:rPr>
                        <a:t>: </a:t>
                      </a:r>
                      <a:r>
                        <a:rPr lang="fr-FR" sz="1800" dirty="0">
                          <a:solidFill>
                            <a:srgbClr val="000000"/>
                          </a:solidFill>
                          <a:latin typeface="Times New Roman"/>
                          <a:ea typeface="Times New Roman"/>
                          <a:cs typeface="Times New Roman"/>
                        </a:rPr>
                        <a:t>Revue sur le terrain par (le superviseur de terrain) </a:t>
                      </a:r>
                      <a:endParaRPr lang="fr-FR" sz="1800" dirty="0" smtClean="0">
                        <a:solidFill>
                          <a:srgbClr val="000000"/>
                        </a:solidFill>
                        <a:latin typeface="Times New Roman"/>
                        <a:ea typeface="Times New Roman"/>
                        <a:cs typeface="Times New Roman"/>
                      </a:endParaRPr>
                    </a:p>
                    <a:p>
                      <a:pPr marL="137160" marR="0" indent="-137160" algn="l">
                        <a:spcBef>
                          <a:spcPts val="0"/>
                        </a:spcBef>
                        <a:spcAft>
                          <a:spcPts val="0"/>
                        </a:spcAft>
                        <a:tabLst>
                          <a:tab pos="2503170" algn="r"/>
                        </a:tabLst>
                      </a:pPr>
                      <a:endParaRPr lang="en-US" sz="1800" dirty="0">
                        <a:solidFill>
                          <a:srgbClr val="000000"/>
                        </a:solidFill>
                        <a:latin typeface="Arial"/>
                        <a:ea typeface="Times New Roman"/>
                        <a:cs typeface="Times New Roman"/>
                      </a:endParaRPr>
                    </a:p>
                    <a:p>
                      <a:pPr marL="0" marR="0" algn="l">
                        <a:spcBef>
                          <a:spcPts val="0"/>
                        </a:spcBef>
                        <a:spcAft>
                          <a:spcPts val="0"/>
                        </a:spcAft>
                      </a:pPr>
                      <a:r>
                        <a:rPr lang="fr-FR" sz="1800" dirty="0" err="1">
                          <a:solidFill>
                            <a:srgbClr val="000000"/>
                          </a:solidFill>
                          <a:latin typeface="Times New Roman"/>
                          <a:ea typeface="Times New Roman"/>
                          <a:cs typeface="Times New Roman"/>
                        </a:rPr>
                        <a:t>Nom</a:t>
                      </a:r>
                      <a:r>
                        <a:rPr lang="fr-FR" sz="1800" dirty="0" err="1" smtClean="0">
                          <a:solidFill>
                            <a:srgbClr val="000000"/>
                          </a:solidFill>
                          <a:latin typeface="Times New Roman"/>
                          <a:ea typeface="Times New Roman"/>
                          <a:cs typeface="Times New Roman"/>
                        </a:rPr>
                        <a:t>_____________________________</a:t>
                      </a:r>
                      <a:endParaRPr lang="en-US" sz="1800" dirty="0">
                        <a:solidFill>
                          <a:srgbClr val="000000"/>
                        </a:solidFill>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37160" marR="0" indent="-137160" algn="l">
                        <a:spcBef>
                          <a:spcPts val="0"/>
                        </a:spcBef>
                        <a:spcAft>
                          <a:spcPts val="0"/>
                        </a:spcAft>
                        <a:tabLst>
                          <a:tab pos="2686050" algn="r"/>
                        </a:tabLst>
                      </a:pPr>
                      <a:r>
                        <a:rPr lang="fr-FR" sz="1800" dirty="0">
                          <a:solidFill>
                            <a:srgbClr val="000000"/>
                          </a:solidFill>
                          <a:latin typeface="Times New Roman"/>
                          <a:ea typeface="Times New Roman"/>
                          <a:cs typeface="Times New Roman"/>
                        </a:rPr>
                        <a:t>8. </a:t>
                      </a:r>
                      <a:r>
                        <a:rPr lang="fr-FR" sz="1800" dirty="0">
                          <a:solidFill>
                            <a:srgbClr val="000000"/>
                          </a:solidFill>
                          <a:latin typeface="Arial"/>
                          <a:ea typeface="Times New Roman"/>
                          <a:cs typeface="Times New Roman"/>
                        </a:rPr>
                        <a:t> </a:t>
                      </a:r>
                      <a:r>
                        <a:rPr lang="fr-FR" sz="1800" dirty="0">
                          <a:solidFill>
                            <a:srgbClr val="000000"/>
                          </a:solidFill>
                          <a:latin typeface="Times New Roman"/>
                          <a:ea typeface="Times New Roman"/>
                          <a:cs typeface="Times New Roman"/>
                        </a:rPr>
                        <a:t>Le coordonnateur de l'enquête a examiné et approuvé le présent formulaire de saisie des données. </a:t>
                      </a:r>
                      <a:endParaRPr lang="en-US" sz="1800" dirty="0">
                        <a:solidFill>
                          <a:srgbClr val="000000"/>
                        </a:solidFill>
                        <a:latin typeface="Times New Roman"/>
                        <a:ea typeface="Times New Roman"/>
                        <a:cs typeface="Times New Roman"/>
                      </a:endParaRPr>
                    </a:p>
                    <a:p>
                      <a:pPr marL="0" marR="0" algn="l">
                        <a:spcBef>
                          <a:spcPts val="0"/>
                        </a:spcBef>
                        <a:spcAft>
                          <a:spcPts val="290"/>
                        </a:spcAft>
                      </a:pPr>
                      <a:r>
                        <a:rPr lang="fr-FR" sz="1800" dirty="0">
                          <a:solidFill>
                            <a:srgbClr val="000000"/>
                          </a:solidFill>
                          <a:latin typeface="Times New Roman"/>
                          <a:ea typeface="Times New Roman"/>
                          <a:cs typeface="Times New Roman"/>
                        </a:rPr>
                        <a:t>   Signature du coordonnateur:   _____________________	 </a:t>
                      </a:r>
                      <a:endParaRPr lang="en-US" sz="1800" dirty="0">
                        <a:solidFill>
                          <a:srgbClr val="000000"/>
                        </a:solidFill>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828800">
                <a:tc>
                  <a:txBody>
                    <a:bodyPr/>
                    <a:lstStyle/>
                    <a:p>
                      <a:pPr marL="137160" marR="0" indent="-137160" algn="l">
                        <a:spcBef>
                          <a:spcPts val="0"/>
                        </a:spcBef>
                        <a:spcAft>
                          <a:spcPts val="0"/>
                        </a:spcAft>
                        <a:tabLst>
                          <a:tab pos="2686050" algn="r"/>
                        </a:tabLst>
                      </a:pPr>
                      <a:r>
                        <a:rPr lang="fr-FR" sz="1800">
                          <a:solidFill>
                            <a:srgbClr val="000000"/>
                          </a:solidFill>
                          <a:latin typeface="Times New Roman"/>
                          <a:ea typeface="Times New Roman"/>
                          <a:cs typeface="Times New Roman"/>
                        </a:rPr>
                        <a:t>9. Premier opérateur de saisie de données (Nom et numéro):</a:t>
                      </a:r>
                      <a:endParaRPr lang="en-US" sz="1800">
                        <a:solidFill>
                          <a:srgbClr val="000000"/>
                        </a:solidFill>
                        <a:latin typeface="Times New Roman"/>
                        <a:ea typeface="Times New Roman"/>
                        <a:cs typeface="Times New Roman"/>
                      </a:endParaRPr>
                    </a:p>
                    <a:p>
                      <a:pPr marL="137160" marR="0" indent="-137160" algn="l">
                        <a:spcBef>
                          <a:spcPts val="0"/>
                        </a:spcBef>
                        <a:spcAft>
                          <a:spcPts val="0"/>
                        </a:spcAft>
                        <a:tabLst>
                          <a:tab pos="2503170" algn="r"/>
                        </a:tabLst>
                      </a:pPr>
                      <a:r>
                        <a:rPr lang="fr-FR" sz="1800">
                          <a:solidFill>
                            <a:srgbClr val="000000"/>
                          </a:solidFill>
                          <a:latin typeface="Arial"/>
                          <a:ea typeface="Times New Roman"/>
                          <a:cs typeface="Times New Roman"/>
                        </a:rPr>
                        <a:t>   Nom __________________	 No.   ___  ___</a:t>
                      </a:r>
                      <a:endParaRPr lang="en-US" sz="1800">
                        <a:solidFill>
                          <a:srgbClr val="000000"/>
                        </a:solidFill>
                        <a:latin typeface="Arial"/>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37160" marR="0" indent="-137160" algn="l">
                        <a:spcBef>
                          <a:spcPts val="0"/>
                        </a:spcBef>
                        <a:spcAft>
                          <a:spcPts val="0"/>
                        </a:spcAft>
                        <a:tabLst>
                          <a:tab pos="2686050" algn="r"/>
                        </a:tabLst>
                      </a:pPr>
                      <a:r>
                        <a:rPr lang="fr-FR" sz="1800" dirty="0">
                          <a:solidFill>
                            <a:srgbClr val="000000"/>
                          </a:solidFill>
                          <a:latin typeface="Times New Roman"/>
                          <a:ea typeface="Times New Roman"/>
                          <a:cs typeface="Times New Roman"/>
                        </a:rPr>
                        <a:t>10. Deuxième opérateur de saisie de données (Nom et numéro):</a:t>
                      </a:r>
                      <a:endParaRPr lang="en-US" sz="1800" dirty="0">
                        <a:solidFill>
                          <a:srgbClr val="000000"/>
                        </a:solidFill>
                        <a:latin typeface="Times New Roman"/>
                        <a:ea typeface="Times New Roman"/>
                        <a:cs typeface="Times New Roman"/>
                      </a:endParaRPr>
                    </a:p>
                    <a:p>
                      <a:pPr marL="137160" marR="0" indent="-137160" algn="l">
                        <a:spcBef>
                          <a:spcPts val="0"/>
                        </a:spcBef>
                        <a:spcAft>
                          <a:spcPts val="0"/>
                        </a:spcAft>
                        <a:tabLst>
                          <a:tab pos="2686050" algn="r"/>
                        </a:tabLst>
                      </a:pPr>
                      <a:r>
                        <a:rPr lang="fr-FR" sz="1800" dirty="0">
                          <a:solidFill>
                            <a:srgbClr val="000000"/>
                          </a:solidFill>
                          <a:latin typeface="Times New Roman"/>
                          <a:ea typeface="Times New Roman"/>
                          <a:cs typeface="Times New Roman"/>
                        </a:rPr>
                        <a:t>   Nom ____________________ No.   ___  ___</a:t>
                      </a:r>
                      <a:endParaRPr lang="en-US" sz="1800" dirty="0">
                        <a:solidFill>
                          <a:srgbClr val="000000"/>
                        </a:solidFill>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8229600" cy="1143000"/>
          </a:xfrm>
        </p:spPr>
        <p:txBody>
          <a:bodyPr/>
          <a:lstStyle/>
          <a:p>
            <a:r>
              <a:rPr lang="en-US" dirty="0" smtClean="0"/>
              <a:t>Module – Socio economic Information</a:t>
            </a:r>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graphicFrame>
        <p:nvGraphicFramePr>
          <p:cNvPr id="5" name="Table 4"/>
          <p:cNvGraphicFramePr>
            <a:graphicFrameLocks noGrp="1"/>
          </p:cNvGraphicFramePr>
          <p:nvPr/>
        </p:nvGraphicFramePr>
        <p:xfrm>
          <a:off x="0" y="0"/>
          <a:ext cx="9144000" cy="6858000"/>
        </p:xfrm>
        <a:graphic>
          <a:graphicData uri="http://schemas.openxmlformats.org/drawingml/2006/table">
            <a:tbl>
              <a:tblPr/>
              <a:tblGrid>
                <a:gridCol w="676525"/>
                <a:gridCol w="4975732"/>
                <a:gridCol w="3491743"/>
              </a:tblGrid>
              <a:tr h="3379791">
                <a:tc>
                  <a:txBody>
                    <a:bodyPr/>
                    <a:lstStyle/>
                    <a:p>
                      <a:pPr marL="0" marR="0" algn="l">
                        <a:spcBef>
                          <a:spcPts val="0"/>
                        </a:spcBef>
                        <a:spcAft>
                          <a:spcPts val="0"/>
                        </a:spcAft>
                      </a:pPr>
                      <a:r>
                        <a:rPr lang="fr-FR" sz="1600" dirty="0">
                          <a:solidFill>
                            <a:srgbClr val="000000"/>
                          </a:solidFill>
                          <a:latin typeface="Times New Roman"/>
                          <a:ea typeface="Times New Roman"/>
                          <a:cs typeface="Times New Roman"/>
                        </a:rPr>
                        <a:t>11. </a:t>
                      </a:r>
                      <a:endParaRPr lang="en-US" sz="1600" dirty="0">
                        <a:solidFill>
                          <a:srgbClr val="000000"/>
                        </a:solidFill>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dirty="0">
                          <a:solidFill>
                            <a:srgbClr val="000000"/>
                          </a:solidFill>
                          <a:latin typeface="Times New Roman"/>
                          <a:ea typeface="Times New Roman"/>
                          <a:cs typeface="Times New Roman"/>
                        </a:rPr>
                        <a:t>D’habitude qui s’occupe de </a:t>
                      </a:r>
                      <a:r>
                        <a:rPr lang="fr-FR" sz="1600" u="sng" dirty="0">
                          <a:solidFill>
                            <a:srgbClr val="000000"/>
                          </a:solidFill>
                          <a:latin typeface="Times New Roman"/>
                          <a:ea typeface="Times New Roman"/>
                          <a:cs typeface="Times New Roman"/>
                        </a:rPr>
                        <a:t>(Nom)</a:t>
                      </a:r>
                      <a:r>
                        <a:rPr lang="fr-FR" sz="1600" dirty="0">
                          <a:solidFill>
                            <a:srgbClr val="000000"/>
                          </a:solidFill>
                          <a:latin typeface="Times New Roman"/>
                          <a:ea typeface="Times New Roman"/>
                          <a:cs typeface="Times New Roman"/>
                        </a:rPr>
                        <a:t>?                </a:t>
                      </a:r>
                      <a:r>
                        <a:rPr lang="fr-FR" sz="1600" i="1" dirty="0">
                          <a:solidFill>
                            <a:srgbClr val="000000"/>
                          </a:solidFill>
                          <a:latin typeface="Times New Roman"/>
                          <a:ea typeface="Times New Roman"/>
                          <a:cs typeface="Times New Roman"/>
                        </a:rPr>
                        <a:t>(encerclez votre choix)  </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i="1" dirty="0">
                          <a:solidFill>
                            <a:srgbClr val="000000"/>
                          </a:solidFill>
                          <a:latin typeface="Times New Roman"/>
                          <a:ea typeface="Times New Roman"/>
                          <a:cs typeface="Times New Roman"/>
                        </a:rPr>
                        <a:t>Remarque: Il s'agit du lien de la personne avec (Nom).  Par exemple, </a:t>
                      </a:r>
                      <a:r>
                        <a:rPr lang="fr-FR" sz="1600" i="1" dirty="0" err="1">
                          <a:solidFill>
                            <a:srgbClr val="000000"/>
                          </a:solidFill>
                          <a:latin typeface="Times New Roman"/>
                          <a:ea typeface="Times New Roman"/>
                          <a:cs typeface="Times New Roman"/>
                        </a:rPr>
                        <a:t>Grand-parent</a:t>
                      </a:r>
                      <a:r>
                        <a:rPr lang="fr-FR" sz="1600" i="1" dirty="0">
                          <a:solidFill>
                            <a:srgbClr val="000000"/>
                          </a:solidFill>
                          <a:latin typeface="Times New Roman"/>
                          <a:ea typeface="Times New Roman"/>
                          <a:cs typeface="Times New Roman"/>
                        </a:rPr>
                        <a:t> fait référence au </a:t>
                      </a:r>
                      <a:r>
                        <a:rPr lang="fr-FR" sz="1600" i="1" dirty="0" err="1">
                          <a:solidFill>
                            <a:srgbClr val="000000"/>
                          </a:solidFill>
                          <a:latin typeface="Times New Roman"/>
                          <a:ea typeface="Times New Roman"/>
                          <a:cs typeface="Times New Roman"/>
                        </a:rPr>
                        <a:t>Grand-parent</a:t>
                      </a:r>
                      <a:r>
                        <a:rPr lang="fr-FR" sz="1600" i="1" dirty="0">
                          <a:solidFill>
                            <a:srgbClr val="000000"/>
                          </a:solidFill>
                          <a:latin typeface="Times New Roman"/>
                          <a:ea typeface="Times New Roman"/>
                          <a:cs typeface="Times New Roman"/>
                        </a:rPr>
                        <a:t> de (Nom). </a:t>
                      </a:r>
                      <a:endParaRPr lang="en-US" sz="1600" dirty="0">
                        <a:solidFill>
                          <a:srgbClr val="000000"/>
                        </a:solidFill>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600" dirty="0" smtClean="0">
                          <a:solidFill>
                            <a:srgbClr val="000000"/>
                          </a:solidFill>
                          <a:latin typeface="Times New Roman"/>
                          <a:ea typeface="Times New Roman"/>
                          <a:cs typeface="Times New Roman"/>
                        </a:rPr>
                        <a:t>Mère     …..............................…………</a:t>
                      </a:r>
                      <a:r>
                        <a:rPr lang="fr-FR" sz="1600" dirty="0">
                          <a:solidFill>
                            <a:srgbClr val="000000"/>
                          </a:solidFill>
                          <a:latin typeface="Times New Roman"/>
                          <a:ea typeface="Times New Roman"/>
                          <a:cs typeface="Times New Roman"/>
                        </a:rPr>
                        <a:t>1</a:t>
                      </a:r>
                      <a:endParaRPr lang="en-US" sz="1600" dirty="0">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Père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2</a:t>
                      </a:r>
                      <a:endParaRPr lang="en-US" sz="1600" dirty="0">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Grand parent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3</a:t>
                      </a:r>
                      <a:endParaRPr lang="en-US" sz="1600" dirty="0">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Tante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4</a:t>
                      </a:r>
                      <a:endParaRPr lang="en-US" sz="1600" dirty="0">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Frère/Sœur</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5</a:t>
                      </a:r>
                      <a:endParaRPr lang="en-US" sz="1600" dirty="0">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Autre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6</a:t>
                      </a:r>
                      <a:endParaRPr lang="en-US" sz="1600" dirty="0">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Autre, à préciser:</a:t>
                      </a:r>
                      <a:endParaRPr lang="en-US" sz="1600" dirty="0">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 __________________________</a:t>
                      </a:r>
                      <a:endParaRPr lang="en-US" sz="1600" dirty="0">
                        <a:latin typeface="Times New Roman"/>
                        <a:ea typeface="Times New Roman"/>
                        <a:cs typeface="Times New Roman"/>
                      </a:endParaRPr>
                    </a:p>
                  </a:txBody>
                  <a:tcPr marL="63703" marR="637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r>
              <a:tr h="3478209">
                <a:tc>
                  <a:txBody>
                    <a:bodyPr/>
                    <a:lstStyle/>
                    <a:p>
                      <a:pPr marL="0" marR="0" algn="l">
                        <a:spcBef>
                          <a:spcPts val="0"/>
                        </a:spcBef>
                        <a:spcAft>
                          <a:spcPts val="0"/>
                        </a:spcAft>
                      </a:pPr>
                      <a:r>
                        <a:rPr lang="fr-FR" sz="1600" dirty="0">
                          <a:solidFill>
                            <a:srgbClr val="000000"/>
                          </a:solidFill>
                          <a:latin typeface="Times New Roman"/>
                          <a:ea typeface="Times New Roman"/>
                          <a:cs typeface="Times New Roman"/>
                        </a:rPr>
                        <a:t>12.</a:t>
                      </a:r>
                      <a:endParaRPr lang="en-US" sz="1600" dirty="0">
                        <a:solidFill>
                          <a:srgbClr val="000000"/>
                        </a:solidFill>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dirty="0">
                          <a:solidFill>
                            <a:srgbClr val="000000"/>
                          </a:solidFill>
                          <a:latin typeface="Times New Roman"/>
                          <a:ea typeface="Times New Roman"/>
                          <a:cs typeface="Times New Roman"/>
                        </a:rPr>
                        <a:t>Qui est le répondant à ce questionnaire? (encerclez votre choix)</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i="1" dirty="0">
                          <a:solidFill>
                            <a:srgbClr val="000000"/>
                          </a:solidFill>
                          <a:latin typeface="Times New Roman"/>
                          <a:ea typeface="Times New Roman"/>
                          <a:cs typeface="Times New Roman"/>
                        </a:rPr>
                        <a:t>Remarque: Si le répondant n'est pas la mère ou le principal fournisseur de soins, arrêtez l'entretien et le reporter jusqu'à ce que le principal fournisseur de soins soit disponible. Comme pour la Q11, c'est le lien de la personne avec (Nom). Par exemple, </a:t>
                      </a:r>
                      <a:r>
                        <a:rPr lang="fr-FR" sz="1600" i="1" dirty="0" err="1">
                          <a:solidFill>
                            <a:srgbClr val="000000"/>
                          </a:solidFill>
                          <a:latin typeface="Times New Roman"/>
                          <a:ea typeface="Times New Roman"/>
                          <a:cs typeface="Times New Roman"/>
                        </a:rPr>
                        <a:t>grand-parent</a:t>
                      </a:r>
                      <a:r>
                        <a:rPr lang="fr-FR" sz="1600" i="1" dirty="0">
                          <a:solidFill>
                            <a:srgbClr val="000000"/>
                          </a:solidFill>
                          <a:latin typeface="Times New Roman"/>
                          <a:ea typeface="Times New Roman"/>
                          <a:cs typeface="Times New Roman"/>
                        </a:rPr>
                        <a:t> fait référence au </a:t>
                      </a:r>
                      <a:r>
                        <a:rPr lang="fr-FR" sz="1600" i="1" dirty="0" err="1">
                          <a:solidFill>
                            <a:srgbClr val="000000"/>
                          </a:solidFill>
                          <a:latin typeface="Times New Roman"/>
                          <a:ea typeface="Times New Roman"/>
                          <a:cs typeface="Times New Roman"/>
                        </a:rPr>
                        <a:t>grand-parent</a:t>
                      </a:r>
                      <a:r>
                        <a:rPr lang="fr-FR" sz="1600" i="1" dirty="0">
                          <a:solidFill>
                            <a:srgbClr val="000000"/>
                          </a:solidFill>
                          <a:latin typeface="Times New Roman"/>
                          <a:ea typeface="Times New Roman"/>
                          <a:cs typeface="Times New Roman"/>
                        </a:rPr>
                        <a:t> de (nom).</a:t>
                      </a:r>
                      <a:endParaRPr lang="en-US" sz="1600" dirty="0">
                        <a:solidFill>
                          <a:srgbClr val="000000"/>
                        </a:solidFill>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600" dirty="0" smtClean="0">
                          <a:solidFill>
                            <a:srgbClr val="000000"/>
                          </a:solidFill>
                          <a:latin typeface="Times New Roman"/>
                          <a:ea typeface="Times New Roman"/>
                          <a:cs typeface="Times New Roman"/>
                        </a:rPr>
                        <a:t>Mère     ….................………….………</a:t>
                      </a:r>
                      <a:r>
                        <a:rPr lang="fr-FR" sz="1600" dirty="0">
                          <a:solidFill>
                            <a:srgbClr val="000000"/>
                          </a:solidFill>
                          <a:latin typeface="Times New Roman"/>
                          <a:ea typeface="Times New Roman"/>
                          <a:cs typeface="Times New Roman"/>
                        </a:rPr>
                        <a:t>1</a:t>
                      </a:r>
                      <a:endParaRPr lang="en-US" sz="1600" dirty="0">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Père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2</a:t>
                      </a:r>
                      <a:endParaRPr lang="en-US" sz="1600" dirty="0">
                        <a:latin typeface="Times New Roman"/>
                        <a:ea typeface="Times New Roman"/>
                        <a:cs typeface="Times New Roman"/>
                      </a:endParaRPr>
                    </a:p>
                    <a:p>
                      <a:pPr marL="0" marR="0" algn="l">
                        <a:lnSpc>
                          <a:spcPct val="150000"/>
                        </a:lnSpc>
                        <a:spcBef>
                          <a:spcPts val="0"/>
                        </a:spcBef>
                        <a:spcAft>
                          <a:spcPts val="0"/>
                        </a:spcAft>
                      </a:pPr>
                      <a:r>
                        <a:rPr lang="fr-FR" sz="1600" dirty="0" err="1">
                          <a:solidFill>
                            <a:srgbClr val="000000"/>
                          </a:solidFill>
                          <a:latin typeface="Times New Roman"/>
                          <a:ea typeface="Times New Roman"/>
                          <a:cs typeface="Times New Roman"/>
                        </a:rPr>
                        <a:t>Grand-parent</a:t>
                      </a:r>
                      <a:r>
                        <a:rPr lang="fr-FR" sz="1600" dirty="0">
                          <a:solidFill>
                            <a:srgbClr val="000000"/>
                          </a:solidFill>
                          <a:latin typeface="Times New Roman"/>
                          <a:ea typeface="Times New Roman"/>
                          <a:cs typeface="Times New Roman"/>
                        </a:rPr>
                        <a:t>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3</a:t>
                      </a:r>
                      <a:endParaRPr lang="en-US" sz="1600" dirty="0">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Tante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4</a:t>
                      </a:r>
                      <a:endParaRPr lang="en-US" sz="1600" dirty="0">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Frère/Sœur</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5</a:t>
                      </a:r>
                      <a:endParaRPr lang="en-US" sz="1600" dirty="0">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Autre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6</a:t>
                      </a:r>
                      <a:endParaRPr lang="en-US" sz="1600" dirty="0">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Autre, à préciser:</a:t>
                      </a:r>
                      <a:endParaRPr lang="en-US" sz="1600" dirty="0">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 __________________________</a:t>
                      </a:r>
                      <a:endParaRPr lang="en-US" sz="1600" dirty="0">
                        <a:latin typeface="Times New Roman"/>
                        <a:ea typeface="Times New Roman"/>
                        <a:cs typeface="Times New Roman"/>
                      </a:endParaRPr>
                    </a:p>
                  </a:txBody>
                  <a:tcPr marL="63703" marR="637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bl>
          </a:graphicData>
        </a:graphic>
      </p:graphicFrame>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0"/>
          <a:ext cx="9144001" cy="6858000"/>
        </p:xfrm>
        <a:graphic>
          <a:graphicData uri="http://schemas.openxmlformats.org/drawingml/2006/table">
            <a:tbl>
              <a:tblPr/>
              <a:tblGrid>
                <a:gridCol w="676526"/>
                <a:gridCol w="4975733"/>
                <a:gridCol w="3491742"/>
              </a:tblGrid>
              <a:tr h="3424632">
                <a:tc>
                  <a:txBody>
                    <a:bodyPr/>
                    <a:lstStyle/>
                    <a:p>
                      <a:pPr marL="0" marR="0" algn="l">
                        <a:spcBef>
                          <a:spcPts val="0"/>
                        </a:spcBef>
                        <a:spcAft>
                          <a:spcPts val="0"/>
                        </a:spcAft>
                      </a:pPr>
                      <a:r>
                        <a:rPr lang="fr-FR" sz="1600" dirty="0">
                          <a:solidFill>
                            <a:srgbClr val="000000"/>
                          </a:solidFill>
                          <a:latin typeface="Times New Roman"/>
                          <a:ea typeface="Times New Roman"/>
                          <a:cs typeface="Times New Roman"/>
                        </a:rPr>
                        <a:t>13.</a:t>
                      </a:r>
                      <a:endParaRPr lang="en-US" sz="1600" dirty="0">
                        <a:solidFill>
                          <a:srgbClr val="000000"/>
                        </a:solidFill>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dirty="0">
                          <a:solidFill>
                            <a:srgbClr val="000000"/>
                          </a:solidFill>
                          <a:latin typeface="Times New Roman"/>
                          <a:ea typeface="Times New Roman"/>
                          <a:cs typeface="Times New Roman"/>
                        </a:rPr>
                        <a:t>Quel est votre statut matrimonial? Par exemple, êtes-vous actuellement marié, (en couple), divorcé, séparé, veuf / veuve, ou vous n'avez jamais été mariés ou en couple (célibataire)? </a:t>
                      </a:r>
                      <a:r>
                        <a:rPr lang="fr-FR" sz="1600" i="1" dirty="0">
                          <a:solidFill>
                            <a:srgbClr val="000000"/>
                          </a:solidFill>
                          <a:latin typeface="Times New Roman"/>
                          <a:ea typeface="Times New Roman"/>
                          <a:cs typeface="Times New Roman"/>
                        </a:rPr>
                        <a:t>(encerclez votre choix)  </a:t>
                      </a:r>
                      <a:endParaRPr lang="en-US" sz="1600" dirty="0">
                        <a:solidFill>
                          <a:srgbClr val="000000"/>
                        </a:solidFill>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600" dirty="0" smtClean="0">
                          <a:solidFill>
                            <a:srgbClr val="000000"/>
                          </a:solidFill>
                          <a:latin typeface="Times New Roman"/>
                          <a:ea typeface="Times New Roman"/>
                          <a:cs typeface="Times New Roman"/>
                        </a:rPr>
                        <a:t>Marié/En </a:t>
                      </a:r>
                      <a:r>
                        <a:rPr lang="fr-FR" sz="1600" dirty="0">
                          <a:solidFill>
                            <a:srgbClr val="000000"/>
                          </a:solidFill>
                          <a:latin typeface="Times New Roman"/>
                          <a:ea typeface="Times New Roman"/>
                          <a:cs typeface="Times New Roman"/>
                        </a:rPr>
                        <a:t>couple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1</a:t>
                      </a:r>
                      <a:endParaRPr lang="en-US" sz="16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Divorcé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2</a:t>
                      </a:r>
                      <a:endParaRPr lang="en-US" sz="16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600" dirty="0" err="1">
                          <a:solidFill>
                            <a:srgbClr val="000000"/>
                          </a:solidFill>
                          <a:latin typeface="Times New Roman"/>
                          <a:ea typeface="Times New Roman"/>
                          <a:cs typeface="Times New Roman"/>
                        </a:rPr>
                        <a:t>Seperé</a:t>
                      </a:r>
                      <a:r>
                        <a:rPr lang="fr-FR" sz="1600" dirty="0">
                          <a:solidFill>
                            <a:srgbClr val="000000"/>
                          </a:solidFill>
                          <a:latin typeface="Times New Roman"/>
                          <a:ea typeface="Times New Roman"/>
                          <a:cs typeface="Times New Roman"/>
                        </a:rPr>
                        <a:t>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3</a:t>
                      </a:r>
                      <a:endParaRPr lang="en-US" sz="16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Veuf /veuve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4</a:t>
                      </a:r>
                      <a:endParaRPr lang="en-US" sz="16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Célibataire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5</a:t>
                      </a:r>
                      <a:endParaRPr lang="en-US" sz="16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Autre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6</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Autre, à préciser:</a:t>
                      </a:r>
                      <a:endParaRPr lang="en-US" sz="1600" dirty="0">
                        <a:solidFill>
                          <a:srgbClr val="000000"/>
                        </a:solidFill>
                        <a:latin typeface="Times New Roman"/>
                        <a:ea typeface="Times New Roman"/>
                        <a:cs typeface="Times New Roman"/>
                      </a:endParaRPr>
                    </a:p>
                    <a:p>
                      <a:pPr marL="0" marR="0" algn="l">
                        <a:spcBef>
                          <a:spcPts val="0"/>
                        </a:spcBef>
                        <a:spcAft>
                          <a:spcPts val="0"/>
                        </a:spcAft>
                      </a:pPr>
                      <a:r>
                        <a:rPr lang="fr-FR" sz="1600" dirty="0">
                          <a:solidFill>
                            <a:srgbClr val="000000"/>
                          </a:solidFill>
                          <a:latin typeface="Times New Roman"/>
                          <a:ea typeface="Times New Roman"/>
                          <a:cs typeface="Times New Roman"/>
                        </a:rPr>
                        <a:t> __________________________</a:t>
                      </a:r>
                      <a:endParaRPr lang="en-US" sz="1600" dirty="0">
                        <a:solidFill>
                          <a:srgbClr val="000000"/>
                        </a:solidFill>
                        <a:latin typeface="Times New Roman"/>
                        <a:ea typeface="Times New Roman"/>
                        <a:cs typeface="Times New Roman"/>
                      </a:endParaRPr>
                    </a:p>
                  </a:txBody>
                  <a:tcPr marL="63703" marR="637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r>
              <a:tr h="1556651">
                <a:tc>
                  <a:txBody>
                    <a:bodyPr/>
                    <a:lstStyle/>
                    <a:p>
                      <a:pPr marL="0" marR="0" algn="l">
                        <a:spcBef>
                          <a:spcPts val="0"/>
                        </a:spcBef>
                        <a:spcAft>
                          <a:spcPts val="0"/>
                        </a:spcAft>
                      </a:pPr>
                      <a:r>
                        <a:rPr lang="fr-FR" sz="1600">
                          <a:solidFill>
                            <a:srgbClr val="000000"/>
                          </a:solidFill>
                          <a:latin typeface="Times New Roman"/>
                          <a:ea typeface="Times New Roman"/>
                          <a:cs typeface="Times New Roman"/>
                        </a:rPr>
                        <a:t>14.</a:t>
                      </a:r>
                      <a:endParaRPr lang="en-US" sz="1600">
                        <a:solidFill>
                          <a:srgbClr val="000000"/>
                        </a:solidFill>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kern="1200" dirty="0" smtClean="0">
                          <a:solidFill>
                            <a:srgbClr val="000000"/>
                          </a:solidFill>
                          <a:latin typeface="Times New Roman"/>
                          <a:ea typeface="Times New Roman"/>
                          <a:cs typeface="Times New Roman"/>
                        </a:rPr>
                        <a:t>Quel âge aviez-vous lors de votre dernier anniversaire? Si la mère /fournisseur de soins ne connaît pas l'âge, demander l'année de naissance .Si l'année de naissance n'est pas connue, demander la carte  d’électeur  si non mettre "8888" dans la case de l'année de naissance</a:t>
                      </a:r>
                      <a:endParaRPr lang="en-US" sz="1600" kern="1200" dirty="0">
                        <a:solidFill>
                          <a:srgbClr val="000000"/>
                        </a:solidFill>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600">
                          <a:solidFill>
                            <a:srgbClr val="000000"/>
                          </a:solidFill>
                          <a:latin typeface="Times New Roman"/>
                          <a:ea typeface="Times New Roman"/>
                          <a:cs typeface="Times New Roman"/>
                        </a:rPr>
                        <a:t>                                                                  Age en années complètes__ ___</a:t>
                      </a:r>
                      <a:endParaRPr lang="en-US" sz="160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600">
                          <a:solidFill>
                            <a:srgbClr val="000000"/>
                          </a:solidFill>
                          <a:latin typeface="Times New Roman"/>
                          <a:ea typeface="Times New Roman"/>
                          <a:cs typeface="Times New Roman"/>
                        </a:rPr>
                        <a:t>Année de naissance___ ___ ___</a:t>
                      </a:r>
                      <a:endParaRPr lang="en-US" sz="1600">
                        <a:solidFill>
                          <a:srgbClr val="000000"/>
                        </a:solidFill>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1876717">
                <a:tc>
                  <a:txBody>
                    <a:bodyPr/>
                    <a:lstStyle/>
                    <a:p>
                      <a:pPr marL="0" marR="0" algn="l">
                        <a:spcBef>
                          <a:spcPts val="0"/>
                        </a:spcBef>
                        <a:spcAft>
                          <a:spcPts val="0"/>
                        </a:spcAft>
                      </a:pPr>
                      <a:r>
                        <a:rPr lang="fr-FR" sz="1600">
                          <a:solidFill>
                            <a:srgbClr val="000000"/>
                          </a:solidFill>
                          <a:latin typeface="Times New Roman"/>
                          <a:ea typeface="Times New Roman"/>
                          <a:cs typeface="Times New Roman"/>
                        </a:rPr>
                        <a:t>15.</a:t>
                      </a:r>
                      <a:endParaRPr lang="en-US" sz="1600">
                        <a:solidFill>
                          <a:srgbClr val="000000"/>
                        </a:solidFill>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600" dirty="0">
                          <a:solidFill>
                            <a:srgbClr val="000000"/>
                          </a:solidFill>
                          <a:latin typeface="Times New Roman"/>
                          <a:ea typeface="Times New Roman"/>
                          <a:cs typeface="Times New Roman"/>
                        </a:rPr>
                        <a:t>Avez-vous été à l'école? </a:t>
                      </a:r>
                      <a:r>
                        <a:rPr lang="fr-FR" sz="1600" i="1" dirty="0">
                          <a:solidFill>
                            <a:srgbClr val="000000"/>
                          </a:solidFill>
                          <a:latin typeface="Times New Roman"/>
                          <a:ea typeface="Times New Roman"/>
                          <a:cs typeface="Times New Roman"/>
                        </a:rPr>
                        <a:t>(encerclez votre choix)</a:t>
                      </a:r>
                      <a:endParaRPr lang="en-US" sz="1600" dirty="0">
                        <a:solidFill>
                          <a:srgbClr val="000000"/>
                        </a:solidFill>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600" dirty="0" smtClean="0">
                          <a:solidFill>
                            <a:srgbClr val="000000"/>
                          </a:solidFill>
                          <a:latin typeface="Times New Roman"/>
                          <a:ea typeface="Times New Roman"/>
                          <a:cs typeface="Times New Roman"/>
                        </a:rPr>
                        <a:t>Oui  ………………...…………………</a:t>
                      </a:r>
                      <a:r>
                        <a:rPr lang="fr-FR" sz="1600" dirty="0">
                          <a:solidFill>
                            <a:srgbClr val="000000"/>
                          </a:solidFill>
                          <a:latin typeface="Times New Roman"/>
                          <a:ea typeface="Times New Roman"/>
                          <a:cs typeface="Times New Roman"/>
                        </a:rPr>
                        <a:t>1 </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Non</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2</a:t>
                      </a:r>
                      <a:endParaRPr lang="en-US" sz="1600" dirty="0">
                        <a:solidFill>
                          <a:srgbClr val="000000"/>
                        </a:solidFill>
                        <a:latin typeface="Times New Roman"/>
                        <a:ea typeface="Times New Roman"/>
                        <a:cs typeface="Times New Roman"/>
                      </a:endParaRPr>
                    </a:p>
                    <a:p>
                      <a:pPr marL="0" marR="0" algn="l">
                        <a:lnSpc>
                          <a:spcPct val="150000"/>
                        </a:lnSpc>
                        <a:spcBef>
                          <a:spcPts val="0"/>
                        </a:spcBef>
                        <a:spcAft>
                          <a:spcPts val="0"/>
                        </a:spcAft>
                      </a:pPr>
                      <a:r>
                        <a:rPr lang="fr-FR" sz="1600" dirty="0">
                          <a:solidFill>
                            <a:srgbClr val="000000"/>
                          </a:solidFill>
                          <a:latin typeface="Times New Roman"/>
                          <a:ea typeface="Times New Roman"/>
                          <a:cs typeface="Times New Roman"/>
                        </a:rPr>
                        <a:t>Ne sait pas/Refuse     </a:t>
                      </a:r>
                      <a:r>
                        <a:rPr lang="fr-FR" sz="1600" dirty="0" smtClean="0">
                          <a:solidFill>
                            <a:srgbClr val="000000"/>
                          </a:solidFill>
                          <a:latin typeface="Times New Roman"/>
                          <a:ea typeface="Times New Roman"/>
                          <a:cs typeface="Times New Roman"/>
                        </a:rPr>
                        <a:t>…………….…...</a:t>
                      </a:r>
                      <a:r>
                        <a:rPr lang="fr-FR" sz="1600" dirty="0">
                          <a:solidFill>
                            <a:srgbClr val="000000"/>
                          </a:solidFill>
                          <a:latin typeface="Times New Roman"/>
                          <a:ea typeface="Times New Roman"/>
                          <a:cs typeface="Times New Roman"/>
                        </a:rPr>
                        <a:t>3                         </a:t>
                      </a:r>
                      <a:endParaRPr lang="en-US" sz="1600" dirty="0">
                        <a:solidFill>
                          <a:srgbClr val="000000"/>
                        </a:solidFill>
                        <a:latin typeface="Times New Roman"/>
                        <a:ea typeface="Times New Roman"/>
                        <a:cs typeface="Times New Roman"/>
                      </a:endParaRPr>
                    </a:p>
                  </a:txBody>
                  <a:tcPr marL="63703" marR="637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bl>
          </a:graphicData>
        </a:graphic>
      </p:graphicFrame>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0"/>
          <a:ext cx="9144000" cy="6877887"/>
        </p:xfrm>
        <a:graphic>
          <a:graphicData uri="http://schemas.openxmlformats.org/drawingml/2006/table">
            <a:tbl>
              <a:tblPr/>
              <a:tblGrid>
                <a:gridCol w="676525"/>
                <a:gridCol w="4975732"/>
                <a:gridCol w="3491743"/>
              </a:tblGrid>
              <a:tr h="1862063">
                <a:tc>
                  <a:txBody>
                    <a:bodyPr/>
                    <a:lstStyle/>
                    <a:p>
                      <a:pPr marL="0" marR="0" algn="l">
                        <a:spcBef>
                          <a:spcPts val="0"/>
                        </a:spcBef>
                        <a:spcAft>
                          <a:spcPts val="0"/>
                        </a:spcAft>
                      </a:pPr>
                      <a:r>
                        <a:rPr lang="fr-FR" sz="1400" dirty="0">
                          <a:solidFill>
                            <a:srgbClr val="000000"/>
                          </a:solidFill>
                          <a:latin typeface="Times New Roman"/>
                          <a:ea typeface="Times New Roman"/>
                          <a:cs typeface="Times New Roman"/>
                        </a:rPr>
                        <a:t>16.</a:t>
                      </a:r>
                      <a:endParaRPr lang="en-US" sz="1400" dirty="0">
                        <a:latin typeface="Times New Roman"/>
                        <a:ea typeface="Times New Roman"/>
                        <a:cs typeface="Times New Roman"/>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dirty="0">
                          <a:solidFill>
                            <a:srgbClr val="000000"/>
                          </a:solidFill>
                          <a:latin typeface="Times New Roman"/>
                          <a:ea typeface="Times New Roman"/>
                          <a:cs typeface="Times New Roman"/>
                        </a:rPr>
                        <a:t>Quel est votre niveau de scolarité?</a:t>
                      </a:r>
                      <a:endParaRPr lang="en-US" sz="1400" dirty="0">
                        <a:latin typeface="Times New Roman"/>
                        <a:ea typeface="Times New Roman"/>
                        <a:cs typeface="Times New Roman"/>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400" dirty="0" smtClean="0">
                          <a:solidFill>
                            <a:srgbClr val="000000"/>
                          </a:solidFill>
                          <a:latin typeface="Times New Roman"/>
                          <a:ea typeface="Times New Roman"/>
                          <a:cs typeface="Times New Roman"/>
                        </a:rPr>
                        <a:t>Primaire……………….……………..……</a:t>
                      </a:r>
                      <a:r>
                        <a:rPr lang="fr-FR" sz="1400" dirty="0">
                          <a:solidFill>
                            <a:srgbClr val="000000"/>
                          </a:solidFill>
                          <a:latin typeface="Times New Roman"/>
                          <a:ea typeface="Times New Roman"/>
                          <a:cs typeface="Times New Roman"/>
                        </a:rPr>
                        <a:t>1 Secondaire/Technique</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2  Université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3</a:t>
                      </a:r>
                      <a:endParaRPr lang="en-US" sz="1400" dirty="0">
                        <a:latin typeface="Times New Roman"/>
                        <a:ea typeface="Times New Roman"/>
                        <a:cs typeface="Times New Roman"/>
                      </a:endParaRPr>
                    </a:p>
                    <a:p>
                      <a:pPr marL="0" marR="0" algn="l">
                        <a:lnSpc>
                          <a:spcPct val="150000"/>
                        </a:lnSpc>
                        <a:spcBef>
                          <a:spcPts val="0"/>
                        </a:spcBef>
                        <a:spcAft>
                          <a:spcPts val="0"/>
                        </a:spcAft>
                      </a:pPr>
                      <a:r>
                        <a:rPr lang="fr-FR" sz="1400" dirty="0">
                          <a:solidFill>
                            <a:srgbClr val="000000"/>
                          </a:solidFill>
                          <a:latin typeface="Times New Roman"/>
                          <a:ea typeface="Times New Roman"/>
                          <a:cs typeface="Times New Roman"/>
                        </a:rPr>
                        <a:t>Aucun</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4</a:t>
                      </a:r>
                      <a:endParaRPr lang="en-US" sz="1400" dirty="0">
                        <a:latin typeface="Times New Roman"/>
                        <a:ea typeface="Times New Roman"/>
                        <a:cs typeface="Times New Roman"/>
                      </a:endParaRPr>
                    </a:p>
                    <a:p>
                      <a:pPr marL="0" marR="0" algn="l">
                        <a:lnSpc>
                          <a:spcPct val="150000"/>
                        </a:lnSpc>
                        <a:spcBef>
                          <a:spcPts val="0"/>
                        </a:spcBef>
                        <a:spcAft>
                          <a:spcPts val="0"/>
                        </a:spcAft>
                      </a:pPr>
                      <a:r>
                        <a:rPr lang="fr-FR" sz="1400" dirty="0" smtClean="0">
                          <a:solidFill>
                            <a:srgbClr val="000000"/>
                          </a:solidFill>
                          <a:latin typeface="Times New Roman"/>
                          <a:ea typeface="Times New Roman"/>
                          <a:cs typeface="Times New Roman"/>
                        </a:rPr>
                        <a:t>Cycle d’orientation………………………...5</a:t>
                      </a:r>
                    </a:p>
                    <a:p>
                      <a:pPr marL="0" marR="0" algn="l">
                        <a:lnSpc>
                          <a:spcPct val="150000"/>
                        </a:lnSpc>
                        <a:spcBef>
                          <a:spcPts val="0"/>
                        </a:spcBef>
                        <a:spcAft>
                          <a:spcPts val="0"/>
                        </a:spcAft>
                      </a:pPr>
                      <a:r>
                        <a:rPr lang="fr-FR" sz="1400" dirty="0" smtClean="0">
                          <a:solidFill>
                            <a:srgbClr val="000000"/>
                          </a:solidFill>
                          <a:latin typeface="Times New Roman"/>
                          <a:ea typeface="Times New Roman"/>
                          <a:cs typeface="Times New Roman"/>
                        </a:rPr>
                        <a:t>Ne </a:t>
                      </a:r>
                      <a:r>
                        <a:rPr lang="fr-FR" sz="1400" dirty="0">
                          <a:solidFill>
                            <a:srgbClr val="000000"/>
                          </a:solidFill>
                          <a:latin typeface="Times New Roman"/>
                          <a:ea typeface="Times New Roman"/>
                          <a:cs typeface="Times New Roman"/>
                        </a:rPr>
                        <a:t>sait pas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8</a:t>
                      </a:r>
                      <a:endParaRPr lang="en-US" sz="1400" dirty="0">
                        <a:latin typeface="Times New Roman"/>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solidFill>
                  </a:tcPr>
                </a:tc>
              </a:tr>
              <a:tr h="3769777">
                <a:tc>
                  <a:txBody>
                    <a:bodyPr/>
                    <a:lstStyle/>
                    <a:p>
                      <a:pPr marL="0" marR="0" algn="l">
                        <a:spcBef>
                          <a:spcPts val="0"/>
                        </a:spcBef>
                        <a:spcAft>
                          <a:spcPts val="0"/>
                        </a:spcAft>
                      </a:pPr>
                      <a:r>
                        <a:rPr lang="fr-FR" sz="1400">
                          <a:solidFill>
                            <a:srgbClr val="000000"/>
                          </a:solidFill>
                          <a:latin typeface="Times New Roman"/>
                          <a:ea typeface="Times New Roman"/>
                          <a:cs typeface="Times New Roman"/>
                        </a:rPr>
                        <a:t>17.</a:t>
                      </a:r>
                      <a:endParaRPr lang="en-US" sz="1400">
                        <a:latin typeface="Times New Roman"/>
                        <a:ea typeface="Times New Roman"/>
                        <a:cs typeface="Times New Roman"/>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dirty="0">
                          <a:solidFill>
                            <a:srgbClr val="000000"/>
                          </a:solidFill>
                          <a:latin typeface="Times New Roman"/>
                          <a:ea typeface="Times New Roman"/>
                          <a:cs typeface="Times New Roman"/>
                        </a:rPr>
                        <a:t>Quel est votre groupe ethnique?  </a:t>
                      </a:r>
                      <a:r>
                        <a:rPr lang="fr-FR" sz="1400" i="1" dirty="0">
                          <a:solidFill>
                            <a:srgbClr val="000000"/>
                          </a:solidFill>
                          <a:latin typeface="Times New Roman"/>
                          <a:ea typeface="Times New Roman"/>
                          <a:cs typeface="Times New Roman"/>
                        </a:rPr>
                        <a:t>(Encerclez toute réponse correspondante)</a:t>
                      </a:r>
                      <a:endParaRPr lang="en-US" sz="1400" dirty="0">
                        <a:solidFill>
                          <a:srgbClr val="000000"/>
                        </a:solidFill>
                        <a:latin typeface="Times New Roman"/>
                        <a:ea typeface="Times New Roman"/>
                        <a:cs typeface="Times New Roman"/>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en-US" sz="1400" dirty="0" smtClean="0">
                          <a:solidFill>
                            <a:srgbClr val="000000"/>
                          </a:solidFill>
                          <a:latin typeface="Times New Roman"/>
                          <a:ea typeface="Times New Roman"/>
                          <a:cs typeface="Times New Roman"/>
                        </a:rPr>
                        <a:t>Bemba  ……...………………………….…..</a:t>
                      </a:r>
                      <a:r>
                        <a:rPr lang="en-US" sz="1400" dirty="0">
                          <a:solidFill>
                            <a:srgbClr val="000000"/>
                          </a:solidFill>
                          <a:latin typeface="Times New Roman"/>
                          <a:ea typeface="Times New Roman"/>
                          <a:cs typeface="Times New Roman"/>
                        </a:rPr>
                        <a:t>1 </a:t>
                      </a:r>
                      <a:r>
                        <a:rPr lang="en-US" sz="1400" dirty="0" err="1">
                          <a:solidFill>
                            <a:srgbClr val="000000"/>
                          </a:solidFill>
                          <a:latin typeface="Times New Roman"/>
                          <a:ea typeface="Times New Roman"/>
                          <a:cs typeface="Times New Roman"/>
                        </a:rPr>
                        <a:t>Luba</a:t>
                      </a:r>
                      <a:r>
                        <a:rPr lang="en-US" sz="1400" dirty="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a:t>
                      </a:r>
                      <a:r>
                        <a:rPr lang="en-US" sz="1400" dirty="0">
                          <a:solidFill>
                            <a:srgbClr val="000000"/>
                          </a:solidFill>
                          <a:latin typeface="Times New Roman"/>
                          <a:ea typeface="Times New Roman"/>
                          <a:cs typeface="Times New Roman"/>
                        </a:rPr>
                        <a:t>2 </a:t>
                      </a:r>
                      <a:r>
                        <a:rPr lang="en-US" sz="1400" dirty="0" err="1">
                          <a:solidFill>
                            <a:srgbClr val="000000"/>
                          </a:solidFill>
                          <a:latin typeface="Times New Roman"/>
                          <a:ea typeface="Times New Roman"/>
                          <a:cs typeface="Times New Roman"/>
                        </a:rPr>
                        <a:t>Balamba</a:t>
                      </a:r>
                      <a:r>
                        <a:rPr lang="en-US" sz="1400" dirty="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a:t>
                      </a:r>
                      <a:r>
                        <a:rPr lang="en-US" sz="1400" dirty="0">
                          <a:solidFill>
                            <a:srgbClr val="000000"/>
                          </a:solidFill>
                          <a:latin typeface="Times New Roman"/>
                          <a:ea typeface="Times New Roman"/>
                          <a:cs typeface="Times New Roman"/>
                        </a:rPr>
                        <a:t>3 </a:t>
                      </a:r>
                      <a:r>
                        <a:rPr lang="en-US" sz="1400" dirty="0" err="1">
                          <a:solidFill>
                            <a:srgbClr val="000000"/>
                          </a:solidFill>
                          <a:latin typeface="Times New Roman"/>
                          <a:ea typeface="Times New Roman"/>
                          <a:cs typeface="Times New Roman"/>
                        </a:rPr>
                        <a:t>Basanga</a:t>
                      </a:r>
                      <a:r>
                        <a:rPr lang="en-US" sz="1400" dirty="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a:t>
                      </a:r>
                      <a:r>
                        <a:rPr lang="en-US" sz="1400" dirty="0">
                          <a:solidFill>
                            <a:srgbClr val="000000"/>
                          </a:solidFill>
                          <a:latin typeface="Times New Roman"/>
                          <a:ea typeface="Times New Roman"/>
                          <a:cs typeface="Times New Roman"/>
                        </a:rPr>
                        <a:t>4</a:t>
                      </a:r>
                      <a:endParaRPr lang="en-US" sz="1400" dirty="0">
                        <a:latin typeface="Times New Roman"/>
                        <a:ea typeface="Times New Roman"/>
                        <a:cs typeface="Times New Roman"/>
                      </a:endParaRPr>
                    </a:p>
                    <a:p>
                      <a:pPr marL="0" marR="0" algn="l">
                        <a:lnSpc>
                          <a:spcPct val="150000"/>
                        </a:lnSpc>
                        <a:spcBef>
                          <a:spcPts val="0"/>
                        </a:spcBef>
                        <a:spcAft>
                          <a:spcPts val="0"/>
                        </a:spcAft>
                      </a:pPr>
                      <a:r>
                        <a:rPr lang="en-US" sz="1400" dirty="0" err="1">
                          <a:solidFill>
                            <a:srgbClr val="000000"/>
                          </a:solidFill>
                          <a:latin typeface="Times New Roman"/>
                          <a:ea typeface="Times New Roman"/>
                          <a:cs typeface="Times New Roman"/>
                        </a:rPr>
                        <a:t>Rund</a:t>
                      </a:r>
                      <a:r>
                        <a:rPr lang="en-US" sz="1400" dirty="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a:t>
                      </a:r>
                      <a:r>
                        <a:rPr lang="en-US" sz="1400" dirty="0">
                          <a:solidFill>
                            <a:srgbClr val="000000"/>
                          </a:solidFill>
                          <a:latin typeface="Times New Roman"/>
                          <a:ea typeface="Times New Roman"/>
                          <a:cs typeface="Times New Roman"/>
                        </a:rPr>
                        <a:t>5 </a:t>
                      </a:r>
                      <a:endParaRPr lang="en-US" sz="1400" dirty="0">
                        <a:latin typeface="Times New Roman"/>
                        <a:ea typeface="Times New Roman"/>
                        <a:cs typeface="Times New Roman"/>
                      </a:endParaRPr>
                    </a:p>
                    <a:p>
                      <a:pPr marL="0" marR="0" algn="l">
                        <a:lnSpc>
                          <a:spcPct val="150000"/>
                        </a:lnSpc>
                        <a:spcBef>
                          <a:spcPts val="0"/>
                        </a:spcBef>
                        <a:spcAft>
                          <a:spcPts val="0"/>
                        </a:spcAft>
                      </a:pPr>
                      <a:r>
                        <a:rPr lang="en-US" sz="1400" dirty="0" err="1">
                          <a:solidFill>
                            <a:srgbClr val="000000"/>
                          </a:solidFill>
                          <a:latin typeface="Times New Roman"/>
                          <a:ea typeface="Times New Roman"/>
                          <a:cs typeface="Times New Roman"/>
                        </a:rPr>
                        <a:t>Hemba</a:t>
                      </a:r>
                      <a:r>
                        <a:rPr lang="en-US" sz="1400" dirty="0">
                          <a:solidFill>
                            <a:srgbClr val="000000"/>
                          </a:solidFill>
                          <a:latin typeface="Times New Roman"/>
                          <a:ea typeface="Times New Roman"/>
                          <a:cs typeface="Times New Roman"/>
                        </a:rPr>
                        <a:t>  </a:t>
                      </a:r>
                      <a:r>
                        <a:rPr lang="en-US" sz="1400" dirty="0" smtClean="0">
                          <a:solidFill>
                            <a:srgbClr val="000000"/>
                          </a:solidFill>
                          <a:latin typeface="Times New Roman"/>
                          <a:ea typeface="Times New Roman"/>
                          <a:cs typeface="Times New Roman"/>
                        </a:rPr>
                        <a:t>…………………..………..………..</a:t>
                      </a:r>
                      <a:r>
                        <a:rPr lang="en-US" sz="1400" dirty="0">
                          <a:solidFill>
                            <a:srgbClr val="000000"/>
                          </a:solidFill>
                          <a:latin typeface="Times New Roman"/>
                          <a:ea typeface="Times New Roman"/>
                          <a:cs typeface="Times New Roman"/>
                        </a:rPr>
                        <a:t>6</a:t>
                      </a:r>
                      <a:endParaRPr lang="en-US" sz="1400" dirty="0">
                        <a:latin typeface="Times New Roman"/>
                        <a:ea typeface="Times New Roman"/>
                        <a:cs typeface="Times New Roman"/>
                      </a:endParaRPr>
                    </a:p>
                    <a:p>
                      <a:pPr marL="0" marR="0" algn="l">
                        <a:lnSpc>
                          <a:spcPct val="150000"/>
                        </a:lnSpc>
                        <a:spcBef>
                          <a:spcPts val="0"/>
                        </a:spcBef>
                        <a:spcAft>
                          <a:spcPts val="0"/>
                        </a:spcAft>
                      </a:pPr>
                      <a:r>
                        <a:rPr lang="fr-FR" sz="1400" dirty="0" err="1">
                          <a:solidFill>
                            <a:srgbClr val="000000"/>
                          </a:solidFill>
                          <a:latin typeface="Times New Roman"/>
                          <a:ea typeface="Times New Roman"/>
                          <a:cs typeface="Times New Roman"/>
                        </a:rPr>
                        <a:t>Tabwa</a:t>
                      </a:r>
                      <a:r>
                        <a:rPr lang="fr-FR" sz="1400" dirty="0">
                          <a:solidFill>
                            <a:srgbClr val="000000"/>
                          </a:solidFill>
                          <a:latin typeface="Times New Roman"/>
                          <a:ea typeface="Times New Roman"/>
                          <a:cs typeface="Times New Roman"/>
                        </a:rPr>
                        <a:t>  </a:t>
                      </a:r>
                      <a:r>
                        <a:rPr lang="fr-FR" sz="1400" dirty="0" smtClean="0">
                          <a:solidFill>
                            <a:srgbClr val="000000"/>
                          </a:solidFill>
                          <a:latin typeface="Times New Roman"/>
                          <a:ea typeface="Times New Roman"/>
                          <a:cs typeface="Times New Roman"/>
                        </a:rPr>
                        <a:t>…………………..……………..…...</a:t>
                      </a:r>
                      <a:r>
                        <a:rPr lang="fr-FR" sz="1400" dirty="0">
                          <a:solidFill>
                            <a:srgbClr val="000000"/>
                          </a:solidFill>
                          <a:latin typeface="Times New Roman"/>
                          <a:ea typeface="Times New Roman"/>
                          <a:cs typeface="Times New Roman"/>
                        </a:rPr>
                        <a:t>7</a:t>
                      </a:r>
                      <a:endParaRPr lang="en-US" sz="1400" dirty="0">
                        <a:latin typeface="Times New Roman"/>
                        <a:ea typeface="Times New Roman"/>
                        <a:cs typeface="Times New Roman"/>
                      </a:endParaRPr>
                    </a:p>
                    <a:p>
                      <a:pPr marL="0" marR="0" algn="l">
                        <a:lnSpc>
                          <a:spcPct val="150000"/>
                        </a:lnSpc>
                        <a:spcBef>
                          <a:spcPts val="0"/>
                        </a:spcBef>
                        <a:spcAft>
                          <a:spcPts val="0"/>
                        </a:spcAft>
                      </a:pPr>
                      <a:r>
                        <a:rPr lang="fr-FR" sz="1400" dirty="0" err="1" smtClean="0">
                          <a:solidFill>
                            <a:srgbClr val="000000"/>
                          </a:solidFill>
                          <a:latin typeface="Times New Roman"/>
                          <a:ea typeface="Times New Roman"/>
                          <a:cs typeface="Times New Roman"/>
                        </a:rPr>
                        <a:t>Kasai</a:t>
                      </a:r>
                      <a:r>
                        <a:rPr lang="fr-FR" sz="1400" dirty="0" smtClean="0">
                          <a:solidFill>
                            <a:srgbClr val="000000"/>
                          </a:solidFill>
                          <a:latin typeface="Times New Roman"/>
                          <a:ea typeface="Times New Roman"/>
                          <a:cs typeface="Times New Roman"/>
                        </a:rPr>
                        <a:t>………………………………………   8</a:t>
                      </a:r>
                    </a:p>
                    <a:p>
                      <a:pPr marL="0" marR="0" algn="l">
                        <a:lnSpc>
                          <a:spcPct val="150000"/>
                        </a:lnSpc>
                        <a:spcBef>
                          <a:spcPts val="0"/>
                        </a:spcBef>
                        <a:spcAft>
                          <a:spcPts val="0"/>
                        </a:spcAft>
                      </a:pPr>
                      <a:r>
                        <a:rPr lang="fr-FR" sz="1400" dirty="0" smtClean="0">
                          <a:solidFill>
                            <a:srgbClr val="000000"/>
                          </a:solidFill>
                          <a:latin typeface="Times New Roman"/>
                          <a:ea typeface="Times New Roman"/>
                          <a:cs typeface="Times New Roman"/>
                        </a:rPr>
                        <a:t>Autre  …………..………….………….…….9 </a:t>
                      </a:r>
                      <a:endParaRPr lang="en-US" sz="1400" dirty="0">
                        <a:latin typeface="Times New Roman"/>
                        <a:ea typeface="Times New Roman"/>
                        <a:cs typeface="Times New Roman"/>
                      </a:endParaRPr>
                    </a:p>
                    <a:p>
                      <a:pPr marL="0" marR="0" algn="l">
                        <a:lnSpc>
                          <a:spcPct val="150000"/>
                        </a:lnSpc>
                        <a:spcBef>
                          <a:spcPts val="0"/>
                        </a:spcBef>
                        <a:spcAft>
                          <a:spcPts val="0"/>
                        </a:spcAft>
                      </a:pPr>
                      <a:r>
                        <a:rPr lang="fr-FR" sz="1400" dirty="0">
                          <a:solidFill>
                            <a:srgbClr val="000000"/>
                          </a:solidFill>
                          <a:latin typeface="Times New Roman"/>
                          <a:ea typeface="Times New Roman"/>
                          <a:cs typeface="Times New Roman"/>
                        </a:rPr>
                        <a:t>Autre, à préciser :   </a:t>
                      </a:r>
                      <a:endParaRPr lang="en-US" sz="1400" dirty="0">
                        <a:latin typeface="Times New Roman"/>
                        <a:ea typeface="Times New Roman"/>
                        <a:cs typeface="Times New Roman"/>
                      </a:endParaRPr>
                    </a:p>
                    <a:p>
                      <a:pPr marL="0" marR="0" algn="l">
                        <a:lnSpc>
                          <a:spcPct val="150000"/>
                        </a:lnSpc>
                        <a:spcBef>
                          <a:spcPts val="0"/>
                        </a:spcBef>
                        <a:spcAft>
                          <a:spcPts val="0"/>
                        </a:spcAft>
                      </a:pPr>
                      <a:r>
                        <a:rPr lang="fr-FR" sz="1400" dirty="0">
                          <a:solidFill>
                            <a:srgbClr val="000000"/>
                          </a:solidFill>
                          <a:latin typeface="Times New Roman"/>
                          <a:ea typeface="Times New Roman"/>
                          <a:cs typeface="Times New Roman"/>
                        </a:rPr>
                        <a:t>__________________________</a:t>
                      </a:r>
                      <a:endParaRPr lang="en-US" sz="1400" dirty="0">
                        <a:latin typeface="Times New Roman"/>
                        <a:ea typeface="Times New Roman"/>
                        <a:cs typeface="Times New Roman"/>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508723">
                <a:tc>
                  <a:txBody>
                    <a:bodyPr/>
                    <a:lstStyle/>
                    <a:p>
                      <a:pPr marL="0" marR="0" algn="l">
                        <a:spcBef>
                          <a:spcPts val="0"/>
                        </a:spcBef>
                        <a:spcAft>
                          <a:spcPts val="0"/>
                        </a:spcAft>
                      </a:pPr>
                      <a:r>
                        <a:rPr lang="fr-FR" sz="1400">
                          <a:solidFill>
                            <a:srgbClr val="000000"/>
                          </a:solidFill>
                          <a:latin typeface="Times New Roman"/>
                          <a:ea typeface="Times New Roman"/>
                          <a:cs typeface="Times New Roman"/>
                        </a:rPr>
                        <a:t>18.</a:t>
                      </a:r>
                      <a:endParaRPr lang="en-US" sz="1400">
                        <a:latin typeface="Times New Roman"/>
                        <a:ea typeface="Times New Roman"/>
                        <a:cs typeface="Times New Roman"/>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a:solidFill>
                            <a:srgbClr val="000000"/>
                          </a:solidFill>
                          <a:latin typeface="Times New Roman"/>
                          <a:ea typeface="Times New Roman"/>
                          <a:cs typeface="Times New Roman"/>
                        </a:rPr>
                        <a:t>Y compris vous, combien de personnes vivent dans votre ménage?     </a:t>
                      </a:r>
                      <a:endParaRPr lang="en-US" sz="1400">
                        <a:solidFill>
                          <a:srgbClr val="000000"/>
                        </a:solidFill>
                        <a:latin typeface="Times New Roman"/>
                        <a:ea typeface="Times New Roman"/>
                        <a:cs typeface="Times New Roman"/>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endParaRPr lang="en-US" sz="1400" dirty="0">
                        <a:latin typeface="Times New Roman"/>
                        <a:ea typeface="Times New Roman"/>
                        <a:cs typeface="Times New Roman"/>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717437">
                <a:tc>
                  <a:txBody>
                    <a:bodyPr/>
                    <a:lstStyle/>
                    <a:p>
                      <a:pPr marL="0" marR="0" algn="l">
                        <a:spcBef>
                          <a:spcPts val="0"/>
                        </a:spcBef>
                        <a:spcAft>
                          <a:spcPts val="0"/>
                        </a:spcAft>
                      </a:pPr>
                      <a:r>
                        <a:rPr lang="fr-FR" sz="1400">
                          <a:solidFill>
                            <a:srgbClr val="000000"/>
                          </a:solidFill>
                          <a:latin typeface="Times New Roman"/>
                          <a:ea typeface="Times New Roman"/>
                          <a:cs typeface="Times New Roman"/>
                        </a:rPr>
                        <a:t>19.</a:t>
                      </a:r>
                      <a:endParaRPr lang="en-US" sz="1400">
                        <a:latin typeface="Times New Roman"/>
                        <a:ea typeface="Times New Roman"/>
                        <a:cs typeface="Times New Roman"/>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spcBef>
                          <a:spcPts val="0"/>
                        </a:spcBef>
                        <a:spcAft>
                          <a:spcPts val="0"/>
                        </a:spcAft>
                      </a:pPr>
                      <a:r>
                        <a:rPr lang="fr-FR" sz="1400" dirty="0">
                          <a:solidFill>
                            <a:srgbClr val="000000"/>
                          </a:solidFill>
                          <a:latin typeface="Times New Roman"/>
                          <a:ea typeface="Times New Roman"/>
                          <a:cs typeface="Times New Roman"/>
                        </a:rPr>
                        <a:t>Combien d’enfants de moins de 5 ans vivent dans votre ménage? </a:t>
                      </a:r>
                      <a:endParaRPr lang="en-US" sz="1400" dirty="0">
                        <a:solidFill>
                          <a:srgbClr val="000000"/>
                        </a:solidFill>
                        <a:latin typeface="Times New Roman"/>
                        <a:ea typeface="Times New Roman"/>
                        <a:cs typeface="Times New Roman"/>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l">
                        <a:lnSpc>
                          <a:spcPct val="150000"/>
                        </a:lnSpc>
                        <a:spcBef>
                          <a:spcPts val="0"/>
                        </a:spcBef>
                        <a:spcAft>
                          <a:spcPts val="0"/>
                        </a:spcAft>
                      </a:pPr>
                      <a:r>
                        <a:rPr lang="fr-FR" sz="1400" dirty="0">
                          <a:solidFill>
                            <a:srgbClr val="000000"/>
                          </a:solidFill>
                          <a:latin typeface="Times New Roman"/>
                          <a:ea typeface="Times New Roman"/>
                          <a:cs typeface="Times New Roman"/>
                        </a:rPr>
                        <a:t>                                               </a:t>
                      </a:r>
                      <a:endParaRPr lang="en-US" sz="1400" dirty="0">
                        <a:latin typeface="Times New Roman"/>
                        <a:ea typeface="Times New Roman"/>
                        <a:cs typeface="Times New Roman"/>
                      </a:endParaRPr>
                    </a:p>
                    <a:p>
                      <a:pPr marL="0" marR="0" algn="l">
                        <a:lnSpc>
                          <a:spcPct val="150000"/>
                        </a:lnSpc>
                        <a:spcBef>
                          <a:spcPts val="0"/>
                        </a:spcBef>
                        <a:spcAft>
                          <a:spcPts val="0"/>
                        </a:spcAft>
                      </a:pPr>
                      <a:r>
                        <a:rPr lang="fr-FR" sz="1400" dirty="0" smtClean="0">
                          <a:solidFill>
                            <a:srgbClr val="000000"/>
                          </a:solidFill>
                          <a:latin typeface="Times New Roman"/>
                          <a:ea typeface="Times New Roman"/>
                          <a:cs typeface="Times New Roman"/>
                        </a:rPr>
                        <a:t>____ ______ </a:t>
                      </a:r>
                      <a:r>
                        <a:rPr lang="fr-FR" sz="1400" dirty="0">
                          <a:solidFill>
                            <a:srgbClr val="000000"/>
                          </a:solidFill>
                          <a:latin typeface="Times New Roman"/>
                          <a:ea typeface="Times New Roman"/>
                          <a:cs typeface="Times New Roman"/>
                        </a:rPr>
                        <a:t>____</a:t>
                      </a:r>
                      <a:endParaRPr lang="en-US" sz="1400" dirty="0">
                        <a:latin typeface="Times New Roman"/>
                        <a:ea typeface="Times New Roman"/>
                        <a:cs typeface="Times New Roman"/>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bl>
          </a:graphicData>
        </a:graphic>
      </p:graphicFrame>
    </p:spTree>
  </p:cSld>
  <p:clrMapOvr>
    <a:masterClrMapping/>
  </p:clrMapOvr>
  <p:transition>
    <p:fade/>
  </p:transition>
</p:sld>
</file>

<file path=ppt/theme/theme1.xml><?xml version="1.0" encoding="utf-8"?>
<a:theme xmlns:a="http://schemas.openxmlformats.org/drawingml/2006/main" name="NCHHSTP_PPT_dark(">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406</TotalTime>
  <Words>2778</Words>
  <Application>Microsoft Office PowerPoint</Application>
  <PresentationFormat>On-screen Show (4:3)</PresentationFormat>
  <Paragraphs>885</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Myriad Web Pro</vt:lpstr>
      <vt:lpstr>Calibri</vt:lpstr>
      <vt:lpstr>Times New Roman</vt:lpstr>
      <vt:lpstr>Wingdings</vt:lpstr>
      <vt:lpstr>Courier New</vt:lpstr>
      <vt:lpstr>NCHHSTP_PPT_dark(</vt:lpstr>
      <vt:lpstr>Questionnaire  - Detailed Discussion</vt:lpstr>
      <vt:lpstr>Eligibility Information</vt:lpstr>
      <vt:lpstr>Module – Interviewer Visits</vt:lpstr>
      <vt:lpstr>Module – Interviewer Visits</vt:lpstr>
      <vt:lpstr>Module – Interviewer Visits</vt:lpstr>
      <vt:lpstr>Module – Socio economic Information</vt:lpstr>
      <vt:lpstr>Slide 7</vt:lpstr>
      <vt:lpstr>Slide 8</vt:lpstr>
      <vt:lpstr>Slide 9</vt:lpstr>
      <vt:lpstr>Slide 10</vt:lpstr>
      <vt:lpstr>Slide 11</vt:lpstr>
      <vt:lpstr>Slide 12</vt:lpstr>
      <vt:lpstr>Antenatal and Prenatal Care Information</vt:lpstr>
      <vt:lpstr>Slide 14</vt:lpstr>
      <vt:lpstr>Slide 15</vt:lpstr>
      <vt:lpstr>Child Health</vt:lpstr>
      <vt:lpstr>Slide 17</vt:lpstr>
      <vt:lpstr>Slide 18</vt:lpstr>
      <vt:lpstr>Infant and Child Feeding Module</vt:lpstr>
      <vt:lpstr>Slide 20</vt:lpstr>
      <vt:lpstr>Slide 21</vt:lpstr>
      <vt:lpstr>Slide 22</vt:lpstr>
      <vt:lpstr>Slide 23</vt:lpstr>
      <vt:lpstr>Access to Health Information</vt:lpstr>
      <vt:lpstr>Slide 25</vt:lpstr>
      <vt:lpstr>Knowledge, Attitudes, and Behaviors</vt:lpstr>
      <vt:lpstr>Slide 27</vt:lpstr>
      <vt:lpstr>Slide 28</vt:lpstr>
      <vt:lpstr>Slide 29</vt:lpstr>
      <vt:lpstr>Slide 30</vt:lpstr>
      <vt:lpstr>Module – Developmental Milestone Assessment </vt:lpstr>
      <vt:lpstr>Module – Specimen Collection (to be completed by field technician)</vt:lpstr>
      <vt:lpstr>Slide 33</vt:lpstr>
      <vt:lpstr>Slide 34</vt:lpstr>
      <vt:lpstr>Module – Anthropometry (to be completed by the interviewer)</vt:lpstr>
      <vt:lpstr>Slide 36</vt:lpstr>
      <vt:lpstr>Slide 37</vt:lpstr>
      <vt:lpstr>Slide 38</vt:lpstr>
      <vt:lpstr>Questions?</vt:lpstr>
    </vt:vector>
  </TitlesOfParts>
  <Company>CDC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kjt5</cp:lastModifiedBy>
  <cp:revision>55</cp:revision>
  <dcterms:created xsi:type="dcterms:W3CDTF">2010-03-31T15:10:11Z</dcterms:created>
  <dcterms:modified xsi:type="dcterms:W3CDTF">2011-09-16T20:02:18Z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